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DM Serif Display" panose="020F0502020204030204" pitchFamily="2" charset="0"/>
      <p:regular r:id="rId19"/>
    </p:embeddedFont>
    <p:embeddedFont>
      <p:font typeface="DM Serif Display Italics" panose="020B0604020202020204" charset="0"/>
      <p:regular r:id="rId20"/>
    </p:embeddedFont>
    <p:embeddedFont>
      <p:font typeface="Playfair Display Bold" panose="020B0604020202020204" charset="0"/>
      <p:regular r:id="rId21"/>
    </p:embeddedFont>
    <p:embeddedFont>
      <p:font typeface="Poppins" panose="00000500000000000000" pitchFamily="2" charset="0"/>
      <p:regular r:id="rId22"/>
    </p:embeddedFont>
    <p:embeddedFont>
      <p:font typeface="Poppins Bold" panose="00000800000000000000" charset="0"/>
      <p:regular r:id="rId23"/>
    </p:embeddedFont>
    <p:embeddedFont>
      <p:font typeface="Recoleta 1" panose="020B0604020202020204" charset="0"/>
      <p:regular r:id="rId24"/>
    </p:embeddedFont>
    <p:embeddedFont>
      <p:font typeface="Recoleta 2 Bold"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sv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sv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sv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svg"/><Relationship Id="rId4" Type="http://schemas.openxmlformats.org/officeDocument/2006/relationships/image" Target="../media/image38.svg"/></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png"/><Relationship Id="rId7" Type="http://schemas.openxmlformats.org/officeDocument/2006/relationships/image" Target="../media/image45.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 Id="rId9"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png"/><Relationship Id="rId7"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svg"/><Relationship Id="rId4" Type="http://schemas.openxmlformats.org/officeDocument/2006/relationships/image" Target="../media/image9.jpeg"/><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093182"/>
            <a:ext cx="18288000" cy="1193818"/>
            <a:chOff x="0" y="0"/>
            <a:chExt cx="4816593" cy="314421"/>
          </a:xfrm>
        </p:grpSpPr>
        <p:sp>
          <p:nvSpPr>
            <p:cNvPr id="3" name="Freeform 3"/>
            <p:cNvSpPr/>
            <p:nvPr/>
          </p:nvSpPr>
          <p:spPr>
            <a:xfrm>
              <a:off x="0" y="0"/>
              <a:ext cx="4816592" cy="314421"/>
            </a:xfrm>
            <a:custGeom>
              <a:avLst/>
              <a:gdLst/>
              <a:ahLst/>
              <a:cxnLst/>
              <a:rect l="l" t="t" r="r" b="b"/>
              <a:pathLst>
                <a:path w="4816592" h="314421">
                  <a:moveTo>
                    <a:pt x="0" y="0"/>
                  </a:moveTo>
                  <a:lnTo>
                    <a:pt x="4816592" y="0"/>
                  </a:lnTo>
                  <a:lnTo>
                    <a:pt x="4816592" y="314421"/>
                  </a:lnTo>
                  <a:lnTo>
                    <a:pt x="0" y="314421"/>
                  </a:lnTo>
                  <a:close/>
                </a:path>
              </a:pathLst>
            </a:custGeom>
            <a:solidFill>
              <a:srgbClr val="EEE3C2"/>
            </a:solidFill>
          </p:spPr>
        </p:sp>
        <p:sp>
          <p:nvSpPr>
            <p:cNvPr id="4" name="TextBox 4"/>
            <p:cNvSpPr txBox="1"/>
            <p:nvPr/>
          </p:nvSpPr>
          <p:spPr>
            <a:xfrm>
              <a:off x="0" y="-57150"/>
              <a:ext cx="4816593" cy="371571"/>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5" name="AutoShape 5"/>
          <p:cNvSpPr/>
          <p:nvPr/>
        </p:nvSpPr>
        <p:spPr>
          <a:xfrm>
            <a:off x="13253696" y="9785368"/>
            <a:ext cx="1274186" cy="0"/>
          </a:xfrm>
          <a:prstGeom prst="line">
            <a:avLst/>
          </a:prstGeom>
          <a:ln w="28575" cap="flat">
            <a:solidFill>
              <a:srgbClr val="EEE3C2"/>
            </a:solidFill>
            <a:prstDash val="solid"/>
            <a:headEnd type="none" w="sm" len="sm"/>
            <a:tailEnd type="triangle" w="lg" len="med"/>
          </a:ln>
        </p:spPr>
      </p:sp>
      <p:sp>
        <p:nvSpPr>
          <p:cNvPr id="6" name="Freeform 6"/>
          <p:cNvSpPr/>
          <p:nvPr/>
        </p:nvSpPr>
        <p:spPr>
          <a:xfrm>
            <a:off x="2394809" y="261952"/>
            <a:ext cx="1127321" cy="1110411"/>
          </a:xfrm>
          <a:custGeom>
            <a:avLst/>
            <a:gdLst/>
            <a:ahLst/>
            <a:cxnLst/>
            <a:rect l="l" t="t" r="r" b="b"/>
            <a:pathLst>
              <a:path w="1127321" h="1110411">
                <a:moveTo>
                  <a:pt x="0" y="0"/>
                </a:moveTo>
                <a:lnTo>
                  <a:pt x="1127321" y="0"/>
                </a:lnTo>
                <a:lnTo>
                  <a:pt x="1127321" y="1110412"/>
                </a:lnTo>
                <a:lnTo>
                  <a:pt x="0" y="1110412"/>
                </a:lnTo>
                <a:lnTo>
                  <a:pt x="0" y="0"/>
                </a:lnTo>
                <a:close/>
              </a:path>
            </a:pathLst>
          </a:custGeom>
          <a:blipFill>
            <a:blip r:embed="rId2"/>
            <a:stretch>
              <a:fillRect/>
            </a:stretch>
          </a:blipFill>
        </p:spPr>
      </p:sp>
      <p:sp>
        <p:nvSpPr>
          <p:cNvPr id="7" name="Freeform 7"/>
          <p:cNvSpPr/>
          <p:nvPr/>
        </p:nvSpPr>
        <p:spPr>
          <a:xfrm>
            <a:off x="1028700" y="317382"/>
            <a:ext cx="1191207" cy="1194192"/>
          </a:xfrm>
          <a:custGeom>
            <a:avLst/>
            <a:gdLst/>
            <a:ahLst/>
            <a:cxnLst/>
            <a:rect l="l" t="t" r="r" b="b"/>
            <a:pathLst>
              <a:path w="1191207" h="1194192">
                <a:moveTo>
                  <a:pt x="0" y="0"/>
                </a:moveTo>
                <a:lnTo>
                  <a:pt x="1191207" y="0"/>
                </a:lnTo>
                <a:lnTo>
                  <a:pt x="1191207" y="1194193"/>
                </a:lnTo>
                <a:lnTo>
                  <a:pt x="0" y="1194193"/>
                </a:lnTo>
                <a:lnTo>
                  <a:pt x="0" y="0"/>
                </a:lnTo>
                <a:close/>
              </a:path>
            </a:pathLst>
          </a:custGeom>
          <a:blipFill>
            <a:blip r:embed="rId3"/>
            <a:stretch>
              <a:fillRect/>
            </a:stretch>
          </a:blipFill>
        </p:spPr>
      </p:sp>
      <p:sp>
        <p:nvSpPr>
          <p:cNvPr id="8" name="AutoShape 8"/>
          <p:cNvSpPr/>
          <p:nvPr/>
        </p:nvSpPr>
        <p:spPr>
          <a:xfrm flipV="1">
            <a:off x="3716082" y="317382"/>
            <a:ext cx="0" cy="1194192"/>
          </a:xfrm>
          <a:prstGeom prst="line">
            <a:avLst/>
          </a:prstGeom>
          <a:ln w="38100" cap="flat">
            <a:solidFill>
              <a:srgbClr val="EEE3C2"/>
            </a:solidFill>
            <a:prstDash val="solid"/>
            <a:headEnd type="none" w="sm" len="sm"/>
            <a:tailEnd type="none" w="sm" len="sm"/>
          </a:ln>
        </p:spPr>
      </p:sp>
      <p:sp>
        <p:nvSpPr>
          <p:cNvPr id="9" name="Freeform 9"/>
          <p:cNvSpPr/>
          <p:nvPr/>
        </p:nvSpPr>
        <p:spPr>
          <a:xfrm>
            <a:off x="277184" y="4971378"/>
            <a:ext cx="4249411" cy="4286922"/>
          </a:xfrm>
          <a:custGeom>
            <a:avLst/>
            <a:gdLst/>
            <a:ahLst/>
            <a:cxnLst/>
            <a:rect l="l" t="t" r="r" b="b"/>
            <a:pathLst>
              <a:path w="4249411" h="4286922">
                <a:moveTo>
                  <a:pt x="0" y="0"/>
                </a:moveTo>
                <a:lnTo>
                  <a:pt x="4249411" y="0"/>
                </a:lnTo>
                <a:lnTo>
                  <a:pt x="4249411" y="4286922"/>
                </a:lnTo>
                <a:lnTo>
                  <a:pt x="0" y="4286922"/>
                </a:lnTo>
                <a:lnTo>
                  <a:pt x="0" y="0"/>
                </a:lnTo>
                <a:close/>
              </a:path>
            </a:pathLst>
          </a:custGeom>
          <a:blipFill>
            <a:blip r:embed="rId4"/>
            <a:stretch>
              <a:fillRect/>
            </a:stretch>
          </a:blipFill>
        </p:spPr>
      </p:sp>
      <p:sp>
        <p:nvSpPr>
          <p:cNvPr id="10" name="Freeform 10"/>
          <p:cNvSpPr/>
          <p:nvPr/>
        </p:nvSpPr>
        <p:spPr>
          <a:xfrm>
            <a:off x="14712151" y="6065067"/>
            <a:ext cx="3575849" cy="3028115"/>
          </a:xfrm>
          <a:custGeom>
            <a:avLst/>
            <a:gdLst/>
            <a:ahLst/>
            <a:cxnLst/>
            <a:rect l="l" t="t" r="r" b="b"/>
            <a:pathLst>
              <a:path w="3575849" h="3028115">
                <a:moveTo>
                  <a:pt x="0" y="0"/>
                </a:moveTo>
                <a:lnTo>
                  <a:pt x="3575849" y="0"/>
                </a:lnTo>
                <a:lnTo>
                  <a:pt x="3575849" y="3028115"/>
                </a:lnTo>
                <a:lnTo>
                  <a:pt x="0" y="3028115"/>
                </a:lnTo>
                <a:lnTo>
                  <a:pt x="0" y="0"/>
                </a:lnTo>
                <a:close/>
              </a:path>
            </a:pathLst>
          </a:custGeom>
          <a:blipFill>
            <a:blip r:embed="rId5"/>
            <a:stretch>
              <a:fillRect t="-4036" b="-2685"/>
            </a:stretch>
          </a:blipFill>
        </p:spPr>
      </p:sp>
      <p:sp>
        <p:nvSpPr>
          <p:cNvPr id="11" name="Freeform 11"/>
          <p:cNvSpPr/>
          <p:nvPr/>
        </p:nvSpPr>
        <p:spPr>
          <a:xfrm>
            <a:off x="13583167" y="7584724"/>
            <a:ext cx="2916909" cy="1673576"/>
          </a:xfrm>
          <a:custGeom>
            <a:avLst/>
            <a:gdLst/>
            <a:ahLst/>
            <a:cxnLst/>
            <a:rect l="l" t="t" r="r" b="b"/>
            <a:pathLst>
              <a:path w="2916909" h="1673576">
                <a:moveTo>
                  <a:pt x="0" y="0"/>
                </a:moveTo>
                <a:lnTo>
                  <a:pt x="2916908" y="0"/>
                </a:lnTo>
                <a:lnTo>
                  <a:pt x="2916908" y="1673576"/>
                </a:lnTo>
                <a:lnTo>
                  <a:pt x="0" y="1673576"/>
                </a:lnTo>
                <a:lnTo>
                  <a:pt x="0" y="0"/>
                </a:lnTo>
                <a:close/>
              </a:path>
            </a:pathLst>
          </a:custGeom>
          <a:blipFill>
            <a:blip r:embed="rId6"/>
            <a:stretch>
              <a:fillRect/>
            </a:stretch>
          </a:blipFill>
        </p:spPr>
      </p:sp>
      <p:sp>
        <p:nvSpPr>
          <p:cNvPr id="12" name="Freeform 12"/>
          <p:cNvSpPr/>
          <p:nvPr/>
        </p:nvSpPr>
        <p:spPr>
          <a:xfrm>
            <a:off x="-850074" y="4739899"/>
            <a:ext cx="2474377" cy="2025896"/>
          </a:xfrm>
          <a:custGeom>
            <a:avLst/>
            <a:gdLst/>
            <a:ahLst/>
            <a:cxnLst/>
            <a:rect l="l" t="t" r="r" b="b"/>
            <a:pathLst>
              <a:path w="2474377" h="2025896">
                <a:moveTo>
                  <a:pt x="0" y="0"/>
                </a:moveTo>
                <a:lnTo>
                  <a:pt x="2474377" y="0"/>
                </a:lnTo>
                <a:lnTo>
                  <a:pt x="2474377" y="2025896"/>
                </a:lnTo>
                <a:lnTo>
                  <a:pt x="0" y="2025896"/>
                </a:lnTo>
                <a:lnTo>
                  <a:pt x="0" y="0"/>
                </a:lnTo>
                <a:close/>
              </a:path>
            </a:pathLst>
          </a:custGeom>
          <a:blipFill>
            <a:blip>
              <a:extLst>
                <a:ext uri="{96DAC541-7B7A-43D3-8B79-37D633B846F1}">
                  <asvg:svgBlip xmlns:asvg="http://schemas.microsoft.com/office/drawing/2016/SVG/main" r:embed="rId7"/>
                </a:ext>
              </a:extLst>
            </a:blip>
            <a:stretch>
              <a:fillRect/>
            </a:stretch>
          </a:blipFill>
        </p:spPr>
      </p:sp>
      <p:sp>
        <p:nvSpPr>
          <p:cNvPr id="13" name="TextBox 13"/>
          <p:cNvSpPr txBox="1"/>
          <p:nvPr/>
        </p:nvSpPr>
        <p:spPr>
          <a:xfrm>
            <a:off x="2635330" y="1614523"/>
            <a:ext cx="13503698" cy="1566963"/>
          </a:xfrm>
          <a:prstGeom prst="rect">
            <a:avLst/>
          </a:prstGeom>
        </p:spPr>
        <p:txBody>
          <a:bodyPr lIns="0" tIns="0" rIns="0" bIns="0" rtlCol="0" anchor="t">
            <a:spAutoFit/>
          </a:bodyPr>
          <a:lstStyle/>
          <a:p>
            <a:pPr marL="0" lvl="0" indent="0" algn="ctr">
              <a:lnSpc>
                <a:spcPts val="11793"/>
              </a:lnSpc>
            </a:pPr>
            <a:r>
              <a:rPr lang="en-US" sz="11793" spc="-589">
                <a:solidFill>
                  <a:srgbClr val="000000"/>
                </a:solidFill>
                <a:latin typeface="DM Serif Display"/>
                <a:ea typeface="DM Serif Display"/>
                <a:cs typeface="DM Serif Display"/>
                <a:sym typeface="DM Serif Display"/>
              </a:rPr>
              <a:t>Jamu Budeh Mita</a:t>
            </a:r>
          </a:p>
        </p:txBody>
      </p:sp>
      <p:sp>
        <p:nvSpPr>
          <p:cNvPr id="14" name="TextBox 14"/>
          <p:cNvSpPr txBox="1"/>
          <p:nvPr/>
        </p:nvSpPr>
        <p:spPr>
          <a:xfrm>
            <a:off x="3109882" y="9491636"/>
            <a:ext cx="12068237" cy="422311"/>
          </a:xfrm>
          <a:prstGeom prst="rect">
            <a:avLst/>
          </a:prstGeom>
        </p:spPr>
        <p:txBody>
          <a:bodyPr lIns="0" tIns="0" rIns="0" bIns="0" rtlCol="0" anchor="t">
            <a:spAutoFit/>
          </a:bodyPr>
          <a:lstStyle/>
          <a:p>
            <a:pPr marL="0" lvl="0" indent="0" algn="ctr">
              <a:lnSpc>
                <a:spcPts val="3498"/>
              </a:lnSpc>
              <a:spcBef>
                <a:spcPct val="0"/>
              </a:spcBef>
            </a:pPr>
            <a:r>
              <a:rPr lang="en-US" sz="2498" spc="639">
                <a:solidFill>
                  <a:srgbClr val="000000"/>
                </a:solidFill>
                <a:latin typeface="DM Serif Display"/>
                <a:ea typeface="DM Serif Display"/>
                <a:cs typeface="DM Serif Display"/>
                <a:sym typeface="DM Serif Display"/>
              </a:rPr>
              <a:t>BUSINESS MATCHING STUDENTPRENEUR BOOTCAMP 2026</a:t>
            </a:r>
          </a:p>
        </p:txBody>
      </p:sp>
      <p:sp>
        <p:nvSpPr>
          <p:cNvPr id="15" name="TextBox 15"/>
          <p:cNvSpPr txBox="1"/>
          <p:nvPr/>
        </p:nvSpPr>
        <p:spPr>
          <a:xfrm>
            <a:off x="4129629" y="119077"/>
            <a:ext cx="1180009" cy="909623"/>
          </a:xfrm>
          <a:prstGeom prst="rect">
            <a:avLst/>
          </a:prstGeom>
        </p:spPr>
        <p:txBody>
          <a:bodyPr lIns="0" tIns="0" rIns="0" bIns="0" rtlCol="0" anchor="t">
            <a:spAutoFit/>
          </a:bodyPr>
          <a:lstStyle/>
          <a:p>
            <a:pPr algn="ctr">
              <a:lnSpc>
                <a:spcPts val="7088"/>
              </a:lnSpc>
            </a:pPr>
            <a:r>
              <a:rPr lang="en-US" sz="5063" b="1">
                <a:solidFill>
                  <a:srgbClr val="000000"/>
                </a:solidFill>
                <a:latin typeface="Poppins Bold"/>
                <a:ea typeface="Poppins Bold"/>
                <a:cs typeface="Poppins Bold"/>
                <a:sym typeface="Poppins Bold"/>
              </a:rPr>
              <a:t>UM </a:t>
            </a:r>
          </a:p>
        </p:txBody>
      </p:sp>
      <p:sp>
        <p:nvSpPr>
          <p:cNvPr id="16" name="TextBox 16"/>
          <p:cNvSpPr txBox="1"/>
          <p:nvPr/>
        </p:nvSpPr>
        <p:spPr>
          <a:xfrm>
            <a:off x="5273581" y="280924"/>
            <a:ext cx="2213850" cy="633555"/>
          </a:xfrm>
          <a:prstGeom prst="rect">
            <a:avLst/>
          </a:prstGeom>
        </p:spPr>
        <p:txBody>
          <a:bodyPr lIns="0" tIns="0" rIns="0" bIns="0" rtlCol="0" anchor="t">
            <a:spAutoFit/>
          </a:bodyPr>
          <a:lstStyle/>
          <a:p>
            <a:pPr algn="ctr">
              <a:lnSpc>
                <a:spcPts val="4974"/>
              </a:lnSpc>
            </a:pPr>
            <a:r>
              <a:rPr lang="en-US" sz="3553">
                <a:solidFill>
                  <a:srgbClr val="000000"/>
                </a:solidFill>
                <a:latin typeface="Poppins"/>
                <a:ea typeface="Poppins"/>
                <a:cs typeface="Poppins"/>
                <a:sym typeface="Poppins"/>
              </a:rPr>
              <a:t>Indonesia</a:t>
            </a:r>
          </a:p>
        </p:txBody>
      </p:sp>
      <p:sp>
        <p:nvSpPr>
          <p:cNvPr id="17" name="TextBox 17"/>
          <p:cNvSpPr txBox="1"/>
          <p:nvPr/>
        </p:nvSpPr>
        <p:spPr>
          <a:xfrm>
            <a:off x="4048703" y="962025"/>
            <a:ext cx="2601244" cy="423898"/>
          </a:xfrm>
          <a:prstGeom prst="rect">
            <a:avLst/>
          </a:prstGeom>
        </p:spPr>
        <p:txBody>
          <a:bodyPr lIns="0" tIns="0" rIns="0" bIns="0" rtlCol="0" anchor="t">
            <a:spAutoFit/>
          </a:bodyPr>
          <a:lstStyle/>
          <a:p>
            <a:pPr algn="ctr">
              <a:lnSpc>
                <a:spcPts val="3284"/>
              </a:lnSpc>
            </a:pPr>
            <a:r>
              <a:rPr lang="en-US" sz="2345" b="1">
                <a:solidFill>
                  <a:srgbClr val="000000"/>
                </a:solidFill>
                <a:latin typeface="Poppins Bold"/>
                <a:ea typeface="Poppins Bold"/>
                <a:cs typeface="Poppins Bold"/>
                <a:sym typeface="Poppins Bold"/>
              </a:rPr>
              <a:t>(UNISMA BEKASI)</a:t>
            </a:r>
          </a:p>
        </p:txBody>
      </p:sp>
      <p:sp>
        <p:nvSpPr>
          <p:cNvPr id="18" name="TextBox 18"/>
          <p:cNvSpPr txBox="1"/>
          <p:nvPr/>
        </p:nvSpPr>
        <p:spPr>
          <a:xfrm>
            <a:off x="4299732" y="3200536"/>
            <a:ext cx="9688536" cy="5314950"/>
          </a:xfrm>
          <a:prstGeom prst="rect">
            <a:avLst/>
          </a:prstGeom>
        </p:spPr>
        <p:txBody>
          <a:bodyPr lIns="0" tIns="0" rIns="0" bIns="0" rtlCol="0" anchor="t">
            <a:spAutoFit/>
          </a:bodyPr>
          <a:lstStyle/>
          <a:p>
            <a:pPr algn="ctr">
              <a:lnSpc>
                <a:spcPts val="4200"/>
              </a:lnSpc>
            </a:pPr>
            <a:r>
              <a:rPr lang="en-US" sz="3000">
                <a:solidFill>
                  <a:srgbClr val="000000"/>
                </a:solidFill>
                <a:latin typeface="DM Serif Display"/>
                <a:ea typeface="DM Serif Display"/>
                <a:cs typeface="DM Serif Display"/>
                <a:sym typeface="DM Serif Display"/>
              </a:rPr>
              <a:t>Tim Pengembang: </a:t>
            </a:r>
          </a:p>
          <a:p>
            <a:pPr algn="ctr">
              <a:lnSpc>
                <a:spcPts val="4200"/>
              </a:lnSpc>
            </a:pPr>
            <a:r>
              <a:rPr lang="en-US" sz="3000">
                <a:solidFill>
                  <a:srgbClr val="000000"/>
                </a:solidFill>
                <a:latin typeface="DM Serif Display"/>
                <a:ea typeface="DM Serif Display"/>
                <a:cs typeface="DM Serif Display"/>
                <a:sym typeface="DM Serif Display"/>
              </a:rPr>
              <a:t>Marcelina Yulita Irawati</a:t>
            </a:r>
          </a:p>
          <a:p>
            <a:pPr algn="ctr">
              <a:lnSpc>
                <a:spcPts val="4200"/>
              </a:lnSpc>
            </a:pPr>
            <a:r>
              <a:rPr lang="en-US" sz="3000">
                <a:solidFill>
                  <a:srgbClr val="000000"/>
                </a:solidFill>
                <a:latin typeface="DM Serif Display"/>
                <a:ea typeface="DM Serif Display"/>
                <a:cs typeface="DM Serif Display"/>
                <a:sym typeface="DM Serif Display"/>
              </a:rPr>
              <a:t>Muhammad Abdullah</a:t>
            </a:r>
          </a:p>
          <a:p>
            <a:pPr algn="ctr">
              <a:lnSpc>
                <a:spcPts val="4200"/>
              </a:lnSpc>
            </a:pPr>
            <a:r>
              <a:rPr lang="en-US" sz="3000">
                <a:solidFill>
                  <a:srgbClr val="000000"/>
                </a:solidFill>
                <a:latin typeface="DM Serif Display"/>
                <a:ea typeface="DM Serif Display"/>
                <a:cs typeface="DM Serif Display"/>
                <a:sym typeface="DM Serif Display"/>
              </a:rPr>
              <a:t>Nurul Hidayah</a:t>
            </a:r>
          </a:p>
          <a:p>
            <a:pPr algn="ctr">
              <a:lnSpc>
                <a:spcPts val="4200"/>
              </a:lnSpc>
            </a:pPr>
            <a:r>
              <a:rPr lang="en-US" sz="3000">
                <a:solidFill>
                  <a:srgbClr val="000000"/>
                </a:solidFill>
                <a:latin typeface="DM Serif Display"/>
                <a:ea typeface="DM Serif Display"/>
                <a:cs typeface="DM Serif Display"/>
                <a:sym typeface="DM Serif Display"/>
              </a:rPr>
              <a:t>Hendy Cahya Wiguna</a:t>
            </a:r>
          </a:p>
          <a:p>
            <a:pPr algn="ctr">
              <a:lnSpc>
                <a:spcPts val="4200"/>
              </a:lnSpc>
            </a:pPr>
            <a:endParaRPr lang="en-US" sz="3000">
              <a:solidFill>
                <a:srgbClr val="000000"/>
              </a:solidFill>
              <a:latin typeface="DM Serif Display"/>
              <a:ea typeface="DM Serif Display"/>
              <a:cs typeface="DM Serif Display"/>
              <a:sym typeface="DM Serif Display"/>
            </a:endParaRPr>
          </a:p>
          <a:p>
            <a:pPr algn="ctr">
              <a:lnSpc>
                <a:spcPts val="4200"/>
              </a:lnSpc>
            </a:pPr>
            <a:r>
              <a:rPr lang="en-US" sz="3000">
                <a:solidFill>
                  <a:srgbClr val="000000"/>
                </a:solidFill>
                <a:latin typeface="DM Serif Display"/>
                <a:ea typeface="DM Serif Display"/>
                <a:cs typeface="DM Serif Display"/>
                <a:sym typeface="DM Serif Display"/>
              </a:rPr>
              <a:t>Program Studi Manajemen</a:t>
            </a:r>
          </a:p>
          <a:p>
            <a:pPr algn="ctr">
              <a:lnSpc>
                <a:spcPts val="4200"/>
              </a:lnSpc>
            </a:pPr>
            <a:r>
              <a:rPr lang="en-US" sz="3000">
                <a:solidFill>
                  <a:srgbClr val="000000"/>
                </a:solidFill>
                <a:latin typeface="DM Serif Display"/>
                <a:ea typeface="DM Serif Display"/>
                <a:cs typeface="DM Serif Display"/>
                <a:sym typeface="DM Serif Display"/>
              </a:rPr>
              <a:t> Fakultas Ekonomi</a:t>
            </a:r>
          </a:p>
          <a:p>
            <a:pPr algn="ctr">
              <a:lnSpc>
                <a:spcPts val="4200"/>
              </a:lnSpc>
            </a:pPr>
            <a:r>
              <a:rPr lang="en-US" sz="3000">
                <a:solidFill>
                  <a:srgbClr val="000000"/>
                </a:solidFill>
                <a:latin typeface="DM Serif Display"/>
                <a:ea typeface="DM Serif Display"/>
                <a:cs typeface="DM Serif Display"/>
                <a:sym typeface="DM Serif Display"/>
              </a:rPr>
              <a:t>Universitas Muhammadiyah Bekasi (UNISMA)</a:t>
            </a:r>
          </a:p>
          <a:p>
            <a:pPr algn="ctr">
              <a:lnSpc>
                <a:spcPts val="4200"/>
              </a:lnSpc>
            </a:pPr>
            <a:r>
              <a:rPr lang="en-US" sz="3000">
                <a:solidFill>
                  <a:srgbClr val="000000"/>
                </a:solidFill>
                <a:latin typeface="DM Serif Display"/>
                <a:ea typeface="DM Serif Display"/>
                <a:cs typeface="DM Serif Display"/>
                <a:sym typeface="DM Serif Display"/>
              </a:rPr>
              <a:t>Tahun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18452"/>
            <a:ext cx="18288000" cy="7168548"/>
            <a:chOff x="0" y="0"/>
            <a:chExt cx="4816593" cy="1888013"/>
          </a:xfrm>
        </p:grpSpPr>
        <p:sp>
          <p:nvSpPr>
            <p:cNvPr id="3" name="Freeform 3"/>
            <p:cNvSpPr/>
            <p:nvPr/>
          </p:nvSpPr>
          <p:spPr>
            <a:xfrm>
              <a:off x="0" y="0"/>
              <a:ext cx="4816592" cy="1888013"/>
            </a:xfrm>
            <a:custGeom>
              <a:avLst/>
              <a:gdLst/>
              <a:ahLst/>
              <a:cxnLst/>
              <a:rect l="l" t="t" r="r" b="b"/>
              <a:pathLst>
                <a:path w="4816592" h="1888013">
                  <a:moveTo>
                    <a:pt x="0" y="0"/>
                  </a:moveTo>
                  <a:lnTo>
                    <a:pt x="4816592" y="0"/>
                  </a:lnTo>
                  <a:lnTo>
                    <a:pt x="4816592" y="1888013"/>
                  </a:lnTo>
                  <a:lnTo>
                    <a:pt x="0" y="1888013"/>
                  </a:lnTo>
                  <a:close/>
                </a:path>
              </a:pathLst>
            </a:custGeom>
            <a:solidFill>
              <a:srgbClr val="EEE3C2"/>
            </a:solidFill>
          </p:spPr>
        </p:sp>
        <p:sp>
          <p:nvSpPr>
            <p:cNvPr id="4" name="TextBox 4"/>
            <p:cNvSpPr txBox="1"/>
            <p:nvPr/>
          </p:nvSpPr>
          <p:spPr>
            <a:xfrm>
              <a:off x="0" y="-57150"/>
              <a:ext cx="4816593" cy="1945163"/>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 name="Group 5"/>
          <p:cNvGrpSpPr/>
          <p:nvPr/>
        </p:nvGrpSpPr>
        <p:grpSpPr>
          <a:xfrm>
            <a:off x="12253711" y="3026786"/>
            <a:ext cx="5577613" cy="7260214"/>
            <a:chOff x="0" y="0"/>
            <a:chExt cx="1469001" cy="1912155"/>
          </a:xfrm>
        </p:grpSpPr>
        <p:sp>
          <p:nvSpPr>
            <p:cNvPr id="6" name="Freeform 6"/>
            <p:cNvSpPr/>
            <p:nvPr/>
          </p:nvSpPr>
          <p:spPr>
            <a:xfrm>
              <a:off x="0" y="0"/>
              <a:ext cx="1469001" cy="1912155"/>
            </a:xfrm>
            <a:custGeom>
              <a:avLst/>
              <a:gdLst/>
              <a:ahLst/>
              <a:cxnLst/>
              <a:rect l="l" t="t" r="r" b="b"/>
              <a:pathLst>
                <a:path w="1469001" h="1912155">
                  <a:moveTo>
                    <a:pt x="0" y="0"/>
                  </a:moveTo>
                  <a:lnTo>
                    <a:pt x="1469001" y="0"/>
                  </a:lnTo>
                  <a:lnTo>
                    <a:pt x="1469001" y="1912155"/>
                  </a:lnTo>
                  <a:lnTo>
                    <a:pt x="0" y="1912155"/>
                  </a:lnTo>
                  <a:close/>
                </a:path>
              </a:pathLst>
            </a:custGeom>
            <a:solidFill>
              <a:srgbClr val="FFFFFF"/>
            </a:solidFill>
          </p:spPr>
        </p:sp>
        <p:sp>
          <p:nvSpPr>
            <p:cNvPr id="7" name="TextBox 7"/>
            <p:cNvSpPr txBox="1"/>
            <p:nvPr/>
          </p:nvSpPr>
          <p:spPr>
            <a:xfrm>
              <a:off x="0" y="-57150"/>
              <a:ext cx="1469001" cy="1969305"/>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 name="Group 8"/>
          <p:cNvGrpSpPr/>
          <p:nvPr/>
        </p:nvGrpSpPr>
        <p:grpSpPr>
          <a:xfrm>
            <a:off x="399070" y="2935119"/>
            <a:ext cx="5406619" cy="7351881"/>
            <a:chOff x="0" y="0"/>
            <a:chExt cx="1423966" cy="1936298"/>
          </a:xfrm>
        </p:grpSpPr>
        <p:sp>
          <p:nvSpPr>
            <p:cNvPr id="9" name="Freeform 9"/>
            <p:cNvSpPr/>
            <p:nvPr/>
          </p:nvSpPr>
          <p:spPr>
            <a:xfrm>
              <a:off x="0" y="0"/>
              <a:ext cx="1423966" cy="1936298"/>
            </a:xfrm>
            <a:custGeom>
              <a:avLst/>
              <a:gdLst/>
              <a:ahLst/>
              <a:cxnLst/>
              <a:rect l="l" t="t" r="r" b="b"/>
              <a:pathLst>
                <a:path w="1423966" h="1936298">
                  <a:moveTo>
                    <a:pt x="0" y="0"/>
                  </a:moveTo>
                  <a:lnTo>
                    <a:pt x="1423966" y="0"/>
                  </a:lnTo>
                  <a:lnTo>
                    <a:pt x="1423966" y="1936298"/>
                  </a:lnTo>
                  <a:lnTo>
                    <a:pt x="0" y="1936298"/>
                  </a:lnTo>
                  <a:close/>
                </a:path>
              </a:pathLst>
            </a:custGeom>
            <a:solidFill>
              <a:srgbClr val="FFFFFF"/>
            </a:solidFill>
          </p:spPr>
        </p:sp>
        <p:sp>
          <p:nvSpPr>
            <p:cNvPr id="10" name="TextBox 10"/>
            <p:cNvSpPr txBox="1"/>
            <p:nvPr/>
          </p:nvSpPr>
          <p:spPr>
            <a:xfrm>
              <a:off x="0" y="-57150"/>
              <a:ext cx="1423966" cy="1993448"/>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1" name="Group 11"/>
          <p:cNvGrpSpPr/>
          <p:nvPr/>
        </p:nvGrpSpPr>
        <p:grpSpPr>
          <a:xfrm>
            <a:off x="1739753" y="5258189"/>
            <a:ext cx="3005399" cy="158837"/>
            <a:chOff x="0" y="0"/>
            <a:chExt cx="791546" cy="41834"/>
          </a:xfrm>
        </p:grpSpPr>
        <p:sp>
          <p:nvSpPr>
            <p:cNvPr id="12" name="Freeform 12"/>
            <p:cNvSpPr/>
            <p:nvPr/>
          </p:nvSpPr>
          <p:spPr>
            <a:xfrm>
              <a:off x="0" y="0"/>
              <a:ext cx="791546" cy="41834"/>
            </a:xfrm>
            <a:custGeom>
              <a:avLst/>
              <a:gdLst/>
              <a:ahLst/>
              <a:cxnLst/>
              <a:rect l="l" t="t" r="r" b="b"/>
              <a:pathLst>
                <a:path w="791546" h="41834">
                  <a:moveTo>
                    <a:pt x="0" y="0"/>
                  </a:moveTo>
                  <a:lnTo>
                    <a:pt x="791546" y="0"/>
                  </a:lnTo>
                  <a:lnTo>
                    <a:pt x="791546" y="41834"/>
                  </a:lnTo>
                  <a:lnTo>
                    <a:pt x="0" y="41834"/>
                  </a:lnTo>
                  <a:close/>
                </a:path>
              </a:pathLst>
            </a:custGeom>
            <a:solidFill>
              <a:srgbClr val="FFD300"/>
            </a:solidFill>
          </p:spPr>
        </p:sp>
        <p:sp>
          <p:nvSpPr>
            <p:cNvPr id="13" name="TextBox 13"/>
            <p:cNvSpPr txBox="1"/>
            <p:nvPr/>
          </p:nvSpPr>
          <p:spPr>
            <a:xfrm>
              <a:off x="0" y="-57150"/>
              <a:ext cx="791546" cy="98984"/>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4" name="Group 14"/>
          <p:cNvGrpSpPr/>
          <p:nvPr/>
        </p:nvGrpSpPr>
        <p:grpSpPr>
          <a:xfrm>
            <a:off x="6218575" y="3026786"/>
            <a:ext cx="5625561" cy="7260214"/>
            <a:chOff x="0" y="0"/>
            <a:chExt cx="1481629" cy="1912155"/>
          </a:xfrm>
        </p:grpSpPr>
        <p:sp>
          <p:nvSpPr>
            <p:cNvPr id="15" name="Freeform 15"/>
            <p:cNvSpPr/>
            <p:nvPr/>
          </p:nvSpPr>
          <p:spPr>
            <a:xfrm>
              <a:off x="0" y="0"/>
              <a:ext cx="1481629" cy="1912155"/>
            </a:xfrm>
            <a:custGeom>
              <a:avLst/>
              <a:gdLst/>
              <a:ahLst/>
              <a:cxnLst/>
              <a:rect l="l" t="t" r="r" b="b"/>
              <a:pathLst>
                <a:path w="1481629" h="1912155">
                  <a:moveTo>
                    <a:pt x="0" y="0"/>
                  </a:moveTo>
                  <a:lnTo>
                    <a:pt x="1481629" y="0"/>
                  </a:lnTo>
                  <a:lnTo>
                    <a:pt x="1481629" y="1912155"/>
                  </a:lnTo>
                  <a:lnTo>
                    <a:pt x="0" y="1912155"/>
                  </a:lnTo>
                  <a:close/>
                </a:path>
              </a:pathLst>
            </a:custGeom>
            <a:solidFill>
              <a:srgbClr val="FFFFFF"/>
            </a:solidFill>
          </p:spPr>
        </p:sp>
        <p:sp>
          <p:nvSpPr>
            <p:cNvPr id="16" name="TextBox 16"/>
            <p:cNvSpPr txBox="1"/>
            <p:nvPr/>
          </p:nvSpPr>
          <p:spPr>
            <a:xfrm>
              <a:off x="0" y="-57150"/>
              <a:ext cx="1481629" cy="1969305"/>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7" name="Group 17"/>
          <p:cNvGrpSpPr/>
          <p:nvPr/>
        </p:nvGrpSpPr>
        <p:grpSpPr>
          <a:xfrm>
            <a:off x="1739753" y="3192132"/>
            <a:ext cx="3005399" cy="2113582"/>
            <a:chOff x="0" y="0"/>
            <a:chExt cx="4007199" cy="2818110"/>
          </a:xfrm>
        </p:grpSpPr>
        <p:pic>
          <p:nvPicPr>
            <p:cNvPr id="18" name="Picture 18"/>
            <p:cNvPicPr>
              <a:picLocks noChangeAspect="1"/>
            </p:cNvPicPr>
            <p:nvPr/>
          </p:nvPicPr>
          <p:blipFill>
            <a:blip r:embed="rId2"/>
            <a:srcRect t="2880" b="2880"/>
            <a:stretch>
              <a:fillRect/>
            </a:stretch>
          </p:blipFill>
          <p:spPr>
            <a:xfrm>
              <a:off x="0" y="0"/>
              <a:ext cx="4007199" cy="2818110"/>
            </a:xfrm>
            <a:prstGeom prst="rect">
              <a:avLst/>
            </a:prstGeom>
          </p:spPr>
        </p:pic>
      </p:grpSp>
      <p:grpSp>
        <p:nvGrpSpPr>
          <p:cNvPr id="19" name="Group 19"/>
          <p:cNvGrpSpPr/>
          <p:nvPr/>
        </p:nvGrpSpPr>
        <p:grpSpPr>
          <a:xfrm>
            <a:off x="7528656" y="3192132"/>
            <a:ext cx="3005399" cy="2074253"/>
            <a:chOff x="0" y="0"/>
            <a:chExt cx="4007199" cy="2765670"/>
          </a:xfrm>
        </p:grpSpPr>
        <p:pic>
          <p:nvPicPr>
            <p:cNvPr id="20" name="Picture 20"/>
            <p:cNvPicPr>
              <a:picLocks noChangeAspect="1"/>
            </p:cNvPicPr>
            <p:nvPr/>
          </p:nvPicPr>
          <p:blipFill>
            <a:blip r:embed="rId3"/>
            <a:srcRect t="3757" b="3757"/>
            <a:stretch>
              <a:fillRect/>
            </a:stretch>
          </p:blipFill>
          <p:spPr>
            <a:xfrm>
              <a:off x="0" y="0"/>
              <a:ext cx="4007199" cy="2765670"/>
            </a:xfrm>
            <a:prstGeom prst="rect">
              <a:avLst/>
            </a:prstGeom>
          </p:spPr>
        </p:pic>
      </p:grpSp>
      <p:grpSp>
        <p:nvGrpSpPr>
          <p:cNvPr id="21" name="Group 21"/>
          <p:cNvGrpSpPr/>
          <p:nvPr/>
        </p:nvGrpSpPr>
        <p:grpSpPr>
          <a:xfrm>
            <a:off x="13556320" y="3172475"/>
            <a:ext cx="3005399" cy="2053821"/>
            <a:chOff x="0" y="0"/>
            <a:chExt cx="4007199" cy="2738428"/>
          </a:xfrm>
        </p:grpSpPr>
        <p:pic>
          <p:nvPicPr>
            <p:cNvPr id="22" name="Picture 22"/>
            <p:cNvPicPr>
              <a:picLocks noChangeAspect="1"/>
            </p:cNvPicPr>
            <p:nvPr/>
          </p:nvPicPr>
          <p:blipFill>
            <a:blip r:embed="rId4"/>
            <a:srcRect t="4212" b="4212"/>
            <a:stretch>
              <a:fillRect/>
            </a:stretch>
          </p:blipFill>
          <p:spPr>
            <a:xfrm>
              <a:off x="0" y="0"/>
              <a:ext cx="4007199" cy="2738428"/>
            </a:xfrm>
            <a:prstGeom prst="rect">
              <a:avLst/>
            </a:prstGeom>
          </p:spPr>
        </p:pic>
      </p:grpSp>
      <p:sp>
        <p:nvSpPr>
          <p:cNvPr id="23" name="Freeform 23"/>
          <p:cNvSpPr/>
          <p:nvPr/>
        </p:nvSpPr>
        <p:spPr>
          <a:xfrm>
            <a:off x="1028700" y="473494"/>
            <a:ext cx="1191207" cy="1194192"/>
          </a:xfrm>
          <a:custGeom>
            <a:avLst/>
            <a:gdLst/>
            <a:ahLst/>
            <a:cxnLst/>
            <a:rect l="l" t="t" r="r" b="b"/>
            <a:pathLst>
              <a:path w="1191207" h="1194192">
                <a:moveTo>
                  <a:pt x="0" y="0"/>
                </a:moveTo>
                <a:lnTo>
                  <a:pt x="1191207" y="0"/>
                </a:lnTo>
                <a:lnTo>
                  <a:pt x="1191207" y="1194193"/>
                </a:lnTo>
                <a:lnTo>
                  <a:pt x="0" y="1194193"/>
                </a:lnTo>
                <a:lnTo>
                  <a:pt x="0" y="0"/>
                </a:lnTo>
                <a:close/>
              </a:path>
            </a:pathLst>
          </a:custGeom>
          <a:blipFill>
            <a:blip r:embed="rId5"/>
            <a:stretch>
              <a:fillRect/>
            </a:stretch>
          </a:blipFill>
        </p:spPr>
      </p:sp>
      <p:sp>
        <p:nvSpPr>
          <p:cNvPr id="24" name="Freeform 24"/>
          <p:cNvSpPr/>
          <p:nvPr/>
        </p:nvSpPr>
        <p:spPr>
          <a:xfrm>
            <a:off x="2219907" y="473494"/>
            <a:ext cx="1127321" cy="1110411"/>
          </a:xfrm>
          <a:custGeom>
            <a:avLst/>
            <a:gdLst/>
            <a:ahLst/>
            <a:cxnLst/>
            <a:rect l="l" t="t" r="r" b="b"/>
            <a:pathLst>
              <a:path w="1127321" h="1110411">
                <a:moveTo>
                  <a:pt x="0" y="0"/>
                </a:moveTo>
                <a:lnTo>
                  <a:pt x="1127321" y="0"/>
                </a:lnTo>
                <a:lnTo>
                  <a:pt x="1127321" y="1110412"/>
                </a:lnTo>
                <a:lnTo>
                  <a:pt x="0" y="1110412"/>
                </a:lnTo>
                <a:lnTo>
                  <a:pt x="0" y="0"/>
                </a:lnTo>
                <a:close/>
              </a:path>
            </a:pathLst>
          </a:custGeom>
          <a:blipFill>
            <a:blip r:embed="rId6"/>
            <a:stretch>
              <a:fillRect/>
            </a:stretch>
          </a:blipFill>
        </p:spPr>
      </p:sp>
      <p:sp>
        <p:nvSpPr>
          <p:cNvPr id="25" name="AutoShape 25"/>
          <p:cNvSpPr/>
          <p:nvPr/>
        </p:nvSpPr>
        <p:spPr>
          <a:xfrm flipV="1">
            <a:off x="3716082" y="473494"/>
            <a:ext cx="0" cy="1194192"/>
          </a:xfrm>
          <a:prstGeom prst="line">
            <a:avLst/>
          </a:prstGeom>
          <a:ln w="38100" cap="flat">
            <a:solidFill>
              <a:srgbClr val="EEE3C2"/>
            </a:solidFill>
            <a:prstDash val="solid"/>
            <a:headEnd type="none" w="sm" len="sm"/>
            <a:tailEnd type="none" w="sm" len="sm"/>
          </a:ln>
        </p:spPr>
      </p:sp>
      <p:sp>
        <p:nvSpPr>
          <p:cNvPr id="26" name="TextBox 26"/>
          <p:cNvSpPr txBox="1"/>
          <p:nvPr/>
        </p:nvSpPr>
        <p:spPr>
          <a:xfrm>
            <a:off x="6623238" y="1699555"/>
            <a:ext cx="6837767" cy="1159364"/>
          </a:xfrm>
          <a:prstGeom prst="rect">
            <a:avLst/>
          </a:prstGeom>
        </p:spPr>
        <p:txBody>
          <a:bodyPr lIns="0" tIns="0" rIns="0" bIns="0" rtlCol="0" anchor="t">
            <a:spAutoFit/>
          </a:bodyPr>
          <a:lstStyle/>
          <a:p>
            <a:pPr marL="0" lvl="0" indent="0" algn="l">
              <a:lnSpc>
                <a:spcPts val="9598"/>
              </a:lnSpc>
              <a:spcBef>
                <a:spcPct val="0"/>
              </a:spcBef>
            </a:pPr>
            <a:r>
              <a:rPr lang="en-US" sz="6855" spc="-342">
                <a:solidFill>
                  <a:srgbClr val="000000"/>
                </a:solidFill>
                <a:latin typeface="DM Serif Display"/>
                <a:ea typeface="DM Serif Display"/>
                <a:cs typeface="DM Serif Display"/>
                <a:sym typeface="DM Serif Display"/>
              </a:rPr>
              <a:t>Deskripsi Program</a:t>
            </a:r>
          </a:p>
        </p:txBody>
      </p:sp>
      <p:sp>
        <p:nvSpPr>
          <p:cNvPr id="27" name="TextBox 27"/>
          <p:cNvSpPr txBox="1"/>
          <p:nvPr/>
        </p:nvSpPr>
        <p:spPr>
          <a:xfrm>
            <a:off x="4124624" y="330619"/>
            <a:ext cx="1180009" cy="909623"/>
          </a:xfrm>
          <a:prstGeom prst="rect">
            <a:avLst/>
          </a:prstGeom>
        </p:spPr>
        <p:txBody>
          <a:bodyPr lIns="0" tIns="0" rIns="0" bIns="0" rtlCol="0" anchor="t">
            <a:spAutoFit/>
          </a:bodyPr>
          <a:lstStyle/>
          <a:p>
            <a:pPr algn="ctr">
              <a:lnSpc>
                <a:spcPts val="7088"/>
              </a:lnSpc>
            </a:pPr>
            <a:r>
              <a:rPr lang="en-US" sz="5063" b="1">
                <a:solidFill>
                  <a:srgbClr val="000000"/>
                </a:solidFill>
                <a:latin typeface="Poppins Bold"/>
                <a:ea typeface="Poppins Bold"/>
                <a:cs typeface="Poppins Bold"/>
                <a:sym typeface="Poppins Bold"/>
              </a:rPr>
              <a:t>UM </a:t>
            </a:r>
          </a:p>
        </p:txBody>
      </p:sp>
      <p:sp>
        <p:nvSpPr>
          <p:cNvPr id="28" name="TextBox 28"/>
          <p:cNvSpPr txBox="1"/>
          <p:nvPr/>
        </p:nvSpPr>
        <p:spPr>
          <a:xfrm>
            <a:off x="5268576" y="492466"/>
            <a:ext cx="2213850" cy="633555"/>
          </a:xfrm>
          <a:prstGeom prst="rect">
            <a:avLst/>
          </a:prstGeom>
        </p:spPr>
        <p:txBody>
          <a:bodyPr lIns="0" tIns="0" rIns="0" bIns="0" rtlCol="0" anchor="t">
            <a:spAutoFit/>
          </a:bodyPr>
          <a:lstStyle/>
          <a:p>
            <a:pPr algn="ctr">
              <a:lnSpc>
                <a:spcPts val="4974"/>
              </a:lnSpc>
            </a:pPr>
            <a:r>
              <a:rPr lang="en-US" sz="3553">
                <a:solidFill>
                  <a:srgbClr val="000000"/>
                </a:solidFill>
                <a:latin typeface="Poppins"/>
                <a:ea typeface="Poppins"/>
                <a:cs typeface="Poppins"/>
                <a:sym typeface="Poppins"/>
              </a:rPr>
              <a:t>Indonesia</a:t>
            </a:r>
          </a:p>
        </p:txBody>
      </p:sp>
      <p:sp>
        <p:nvSpPr>
          <p:cNvPr id="29" name="TextBox 29"/>
          <p:cNvSpPr txBox="1"/>
          <p:nvPr/>
        </p:nvSpPr>
        <p:spPr>
          <a:xfrm>
            <a:off x="4048703" y="1139949"/>
            <a:ext cx="2601244" cy="423898"/>
          </a:xfrm>
          <a:prstGeom prst="rect">
            <a:avLst/>
          </a:prstGeom>
        </p:spPr>
        <p:txBody>
          <a:bodyPr lIns="0" tIns="0" rIns="0" bIns="0" rtlCol="0" anchor="t">
            <a:spAutoFit/>
          </a:bodyPr>
          <a:lstStyle/>
          <a:p>
            <a:pPr algn="ctr">
              <a:lnSpc>
                <a:spcPts val="3284"/>
              </a:lnSpc>
            </a:pPr>
            <a:r>
              <a:rPr lang="en-US" sz="2345" b="1">
                <a:solidFill>
                  <a:srgbClr val="000000"/>
                </a:solidFill>
                <a:latin typeface="Poppins Bold"/>
                <a:ea typeface="Poppins Bold"/>
                <a:cs typeface="Poppins Bold"/>
                <a:sym typeface="Poppins Bold"/>
              </a:rPr>
              <a:t>(UNISMA BEKASI)</a:t>
            </a:r>
          </a:p>
        </p:txBody>
      </p:sp>
      <p:sp>
        <p:nvSpPr>
          <p:cNvPr id="30" name="TextBox 30"/>
          <p:cNvSpPr txBox="1"/>
          <p:nvPr/>
        </p:nvSpPr>
        <p:spPr>
          <a:xfrm>
            <a:off x="9139238" y="4943792"/>
            <a:ext cx="9525" cy="342265"/>
          </a:xfrm>
          <a:prstGeom prst="rect">
            <a:avLst/>
          </a:prstGeom>
        </p:spPr>
        <p:txBody>
          <a:bodyPr lIns="0" tIns="0" rIns="0" bIns="0" rtlCol="0" anchor="t">
            <a:spAutoFit/>
          </a:bodyPr>
          <a:lstStyle/>
          <a:p>
            <a:pPr algn="ctr">
              <a:lnSpc>
                <a:spcPts val="2659"/>
              </a:lnSpc>
              <a:spcBef>
                <a:spcPct val="0"/>
              </a:spcBef>
            </a:pPr>
            <a:endParaRPr/>
          </a:p>
        </p:txBody>
      </p:sp>
      <p:sp>
        <p:nvSpPr>
          <p:cNvPr id="31" name="TextBox 31"/>
          <p:cNvSpPr txBox="1"/>
          <p:nvPr/>
        </p:nvSpPr>
        <p:spPr>
          <a:xfrm>
            <a:off x="1163039" y="5475460"/>
            <a:ext cx="4368378" cy="422275"/>
          </a:xfrm>
          <a:prstGeom prst="rect">
            <a:avLst/>
          </a:prstGeom>
        </p:spPr>
        <p:txBody>
          <a:bodyPr lIns="0" tIns="0" rIns="0" bIns="0" rtlCol="0" anchor="t">
            <a:spAutoFit/>
          </a:bodyPr>
          <a:lstStyle/>
          <a:p>
            <a:pPr algn="ctr">
              <a:lnSpc>
                <a:spcPts val="3499"/>
              </a:lnSpc>
            </a:pPr>
            <a:r>
              <a:rPr lang="en-US" sz="2499">
                <a:solidFill>
                  <a:srgbClr val="000000"/>
                </a:solidFill>
                <a:latin typeface="DM Serif Display"/>
                <a:ea typeface="DM Serif Display"/>
                <a:cs typeface="DM Serif Display"/>
                <a:sym typeface="DM Serif Display"/>
              </a:rPr>
              <a:t>Gambaran Umum</a:t>
            </a:r>
          </a:p>
        </p:txBody>
      </p:sp>
      <p:sp>
        <p:nvSpPr>
          <p:cNvPr id="32" name="TextBox 32"/>
          <p:cNvSpPr txBox="1"/>
          <p:nvPr/>
        </p:nvSpPr>
        <p:spPr>
          <a:xfrm>
            <a:off x="655146" y="6064348"/>
            <a:ext cx="4894467" cy="3926127"/>
          </a:xfrm>
          <a:prstGeom prst="rect">
            <a:avLst/>
          </a:prstGeom>
        </p:spPr>
        <p:txBody>
          <a:bodyPr lIns="0" tIns="0" rIns="0" bIns="0" rtlCol="0" anchor="t">
            <a:spAutoFit/>
          </a:bodyPr>
          <a:lstStyle/>
          <a:p>
            <a:pPr algn="ctr">
              <a:lnSpc>
                <a:spcPts val="2524"/>
              </a:lnSpc>
            </a:pPr>
            <a:r>
              <a:rPr lang="en-US" sz="1803" spc="81">
                <a:solidFill>
                  <a:srgbClr val="000000"/>
                </a:solidFill>
                <a:latin typeface="Poppins"/>
                <a:ea typeface="Poppins"/>
                <a:cs typeface="Poppins"/>
                <a:sym typeface="Poppins"/>
              </a:rPr>
              <a:t> Program ini bertujuan mengembangkan Jamu Budeh Mita melalui peningkatan kemasan dan branding produk, penguatan legalitas usaha, serta perluasan pemasaran agar mampu menjangkau lebih banyak konsumen, khususnya generasi muda.</a:t>
            </a:r>
          </a:p>
          <a:p>
            <a:pPr algn="ctr">
              <a:lnSpc>
                <a:spcPts val="1171"/>
              </a:lnSpc>
            </a:pPr>
            <a:endParaRPr lang="en-US" sz="1803" spc="81">
              <a:solidFill>
                <a:srgbClr val="000000"/>
              </a:solidFill>
              <a:latin typeface="Poppins"/>
              <a:ea typeface="Poppins"/>
              <a:cs typeface="Poppins"/>
              <a:sym typeface="Poppins"/>
            </a:endParaRPr>
          </a:p>
          <a:p>
            <a:pPr algn="ctr">
              <a:lnSpc>
                <a:spcPts val="2524"/>
              </a:lnSpc>
            </a:pPr>
            <a:r>
              <a:rPr lang="en-US" sz="1803" spc="81">
                <a:solidFill>
                  <a:srgbClr val="000000"/>
                </a:solidFill>
                <a:latin typeface="Poppins"/>
                <a:ea typeface="Poppins"/>
                <a:cs typeface="Poppins"/>
                <a:sym typeface="Poppins"/>
              </a:rPr>
              <a:t>Pengembangan ini dilakukan tanpa menghilangkan cita rasa dan nilai tradisional yang telah dipertahankan selama 34 tahun.</a:t>
            </a:r>
          </a:p>
        </p:txBody>
      </p:sp>
      <p:sp>
        <p:nvSpPr>
          <p:cNvPr id="33" name="TextBox 33"/>
          <p:cNvSpPr txBox="1"/>
          <p:nvPr/>
        </p:nvSpPr>
        <p:spPr>
          <a:xfrm>
            <a:off x="6507317" y="5475460"/>
            <a:ext cx="5263841" cy="422275"/>
          </a:xfrm>
          <a:prstGeom prst="rect">
            <a:avLst/>
          </a:prstGeom>
        </p:spPr>
        <p:txBody>
          <a:bodyPr lIns="0" tIns="0" rIns="0" bIns="0" rtlCol="0" anchor="t">
            <a:spAutoFit/>
          </a:bodyPr>
          <a:lstStyle/>
          <a:p>
            <a:pPr algn="ctr">
              <a:lnSpc>
                <a:spcPts val="3499"/>
              </a:lnSpc>
            </a:pPr>
            <a:r>
              <a:rPr lang="en-US" sz="2499">
                <a:solidFill>
                  <a:srgbClr val="000000"/>
                </a:solidFill>
                <a:latin typeface="DM Serif Display"/>
                <a:ea typeface="DM Serif Display"/>
                <a:cs typeface="DM Serif Display"/>
                <a:sym typeface="DM Serif Display"/>
              </a:rPr>
              <a:t>Bentuk Kegiatan</a:t>
            </a:r>
          </a:p>
        </p:txBody>
      </p:sp>
      <p:sp>
        <p:nvSpPr>
          <p:cNvPr id="34" name="TextBox 34"/>
          <p:cNvSpPr txBox="1"/>
          <p:nvPr/>
        </p:nvSpPr>
        <p:spPr>
          <a:xfrm>
            <a:off x="12610000" y="5475460"/>
            <a:ext cx="4865035" cy="422275"/>
          </a:xfrm>
          <a:prstGeom prst="rect">
            <a:avLst/>
          </a:prstGeom>
        </p:spPr>
        <p:txBody>
          <a:bodyPr lIns="0" tIns="0" rIns="0" bIns="0" rtlCol="0" anchor="t">
            <a:spAutoFit/>
          </a:bodyPr>
          <a:lstStyle/>
          <a:p>
            <a:pPr algn="ctr">
              <a:lnSpc>
                <a:spcPts val="3499"/>
              </a:lnSpc>
            </a:pPr>
            <a:r>
              <a:rPr lang="en-US" sz="2499">
                <a:solidFill>
                  <a:srgbClr val="000000"/>
                </a:solidFill>
                <a:latin typeface="DM Serif Display"/>
                <a:ea typeface="DM Serif Display"/>
                <a:cs typeface="DM Serif Display"/>
                <a:sym typeface="DM Serif Display"/>
              </a:rPr>
              <a:t>Distribusi Produk</a:t>
            </a:r>
          </a:p>
        </p:txBody>
      </p:sp>
      <p:sp>
        <p:nvSpPr>
          <p:cNvPr id="35" name="TextBox 35"/>
          <p:cNvSpPr txBox="1"/>
          <p:nvPr/>
        </p:nvSpPr>
        <p:spPr>
          <a:xfrm>
            <a:off x="6327876" y="6064348"/>
            <a:ext cx="5468635" cy="4097655"/>
          </a:xfrm>
          <a:prstGeom prst="rect">
            <a:avLst/>
          </a:prstGeom>
        </p:spPr>
        <p:txBody>
          <a:bodyPr lIns="0" tIns="0" rIns="0" bIns="0" rtlCol="0" anchor="t">
            <a:spAutoFit/>
          </a:bodyPr>
          <a:lstStyle/>
          <a:p>
            <a:pPr algn="l">
              <a:lnSpc>
                <a:spcPts val="2520"/>
              </a:lnSpc>
            </a:pPr>
            <a:r>
              <a:rPr lang="en-US" sz="1800">
                <a:solidFill>
                  <a:srgbClr val="000000"/>
                </a:solidFill>
                <a:latin typeface="Poppins"/>
                <a:ea typeface="Poppins"/>
                <a:cs typeface="Poppins"/>
                <a:sym typeface="Poppins"/>
              </a:rPr>
              <a:t>1.Pengembangan Branding dan Kemasan:</a:t>
            </a:r>
          </a:p>
          <a:p>
            <a:pPr marL="388620" lvl="1" indent="-194310" algn="l">
              <a:lnSpc>
                <a:spcPts val="2520"/>
              </a:lnSpc>
              <a:buFont typeface="Arial"/>
              <a:buChar char="•"/>
            </a:pPr>
            <a:r>
              <a:rPr lang="en-US" sz="1800">
                <a:solidFill>
                  <a:srgbClr val="000000"/>
                </a:solidFill>
                <a:latin typeface="Poppins"/>
                <a:ea typeface="Poppins"/>
                <a:cs typeface="Poppins"/>
                <a:sym typeface="Poppins"/>
              </a:rPr>
              <a:t>Desain logo dan stiker produk.</a:t>
            </a:r>
          </a:p>
          <a:p>
            <a:pPr marL="388620" lvl="1" indent="-194310" algn="l">
              <a:lnSpc>
                <a:spcPts val="2520"/>
              </a:lnSpc>
              <a:buFont typeface="Arial"/>
              <a:buChar char="•"/>
            </a:pPr>
            <a:r>
              <a:rPr lang="en-US" sz="1800">
                <a:solidFill>
                  <a:srgbClr val="000000"/>
                </a:solidFill>
                <a:latin typeface="Poppins"/>
                <a:ea typeface="Poppins"/>
                <a:cs typeface="Poppins"/>
                <a:sym typeface="Poppins"/>
              </a:rPr>
              <a:t>Penggunaan kemasan yang lebih menarik dan informatif.</a:t>
            </a:r>
          </a:p>
          <a:p>
            <a:pPr algn="l">
              <a:lnSpc>
                <a:spcPts val="2520"/>
              </a:lnSpc>
            </a:pPr>
            <a:r>
              <a:rPr lang="en-US" sz="1800">
                <a:solidFill>
                  <a:srgbClr val="000000"/>
                </a:solidFill>
                <a:latin typeface="Poppins"/>
                <a:ea typeface="Poppins"/>
                <a:cs typeface="Poppins"/>
                <a:sym typeface="Poppins"/>
              </a:rPr>
              <a:t>2.Penguatan Legalitas Usaha</a:t>
            </a:r>
          </a:p>
          <a:p>
            <a:pPr marL="388620" lvl="1" indent="-194310" algn="l">
              <a:lnSpc>
                <a:spcPts val="2520"/>
              </a:lnSpc>
              <a:buFont typeface="Arial"/>
              <a:buChar char="•"/>
            </a:pPr>
            <a:r>
              <a:rPr lang="en-US" sz="1800">
                <a:solidFill>
                  <a:srgbClr val="000000"/>
                </a:solidFill>
                <a:latin typeface="Poppins"/>
                <a:ea typeface="Poppins"/>
                <a:cs typeface="Poppins"/>
                <a:sym typeface="Poppins"/>
              </a:rPr>
              <a:t>Pengurusan PIRT.</a:t>
            </a:r>
          </a:p>
          <a:p>
            <a:pPr marL="388620" lvl="1" indent="-194310" algn="l">
              <a:lnSpc>
                <a:spcPts val="2520"/>
              </a:lnSpc>
              <a:buFont typeface="Arial"/>
              <a:buChar char="•"/>
            </a:pPr>
            <a:r>
              <a:rPr lang="en-US" sz="1800">
                <a:solidFill>
                  <a:srgbClr val="000000"/>
                </a:solidFill>
                <a:latin typeface="Poppins"/>
                <a:ea typeface="Poppins"/>
                <a:cs typeface="Poppins"/>
                <a:sym typeface="Poppins"/>
              </a:rPr>
              <a:t>Sertifikasi Halal Self Declare.</a:t>
            </a:r>
          </a:p>
          <a:p>
            <a:pPr marL="388620" lvl="1" indent="-194310" algn="l">
              <a:lnSpc>
                <a:spcPts val="2520"/>
              </a:lnSpc>
              <a:buFont typeface="Arial"/>
              <a:buChar char="•"/>
            </a:pPr>
            <a:r>
              <a:rPr lang="en-US" sz="1800">
                <a:solidFill>
                  <a:srgbClr val="000000"/>
                </a:solidFill>
                <a:latin typeface="Poppins"/>
                <a:ea typeface="Poppins"/>
                <a:cs typeface="Poppins"/>
                <a:sym typeface="Poppins"/>
              </a:rPr>
              <a:t>Peningkatan standar higiene produksi.</a:t>
            </a:r>
          </a:p>
          <a:p>
            <a:pPr algn="l">
              <a:lnSpc>
                <a:spcPts val="2520"/>
              </a:lnSpc>
            </a:pPr>
            <a:r>
              <a:rPr lang="en-US" sz="1800">
                <a:solidFill>
                  <a:srgbClr val="000000"/>
                </a:solidFill>
                <a:latin typeface="Poppins"/>
                <a:ea typeface="Poppins"/>
                <a:cs typeface="Poppins"/>
                <a:sym typeface="Poppins"/>
              </a:rPr>
              <a:t>3.Promosi dan Pemasaran Digital </a:t>
            </a:r>
          </a:p>
          <a:p>
            <a:pPr marL="388620" lvl="1" indent="-194310" algn="l">
              <a:lnSpc>
                <a:spcPts val="2520"/>
              </a:lnSpc>
              <a:buFont typeface="Arial"/>
              <a:buChar char="•"/>
            </a:pPr>
            <a:r>
              <a:rPr lang="en-US" sz="1800">
                <a:solidFill>
                  <a:srgbClr val="000000"/>
                </a:solidFill>
                <a:latin typeface="Poppins"/>
                <a:ea typeface="Poppins"/>
                <a:cs typeface="Poppins"/>
                <a:sym typeface="Poppins"/>
              </a:rPr>
              <a:t>Pembuatan akun media sosial bisnis.</a:t>
            </a:r>
          </a:p>
          <a:p>
            <a:pPr marL="388620" lvl="1" indent="-194310" algn="l">
              <a:lnSpc>
                <a:spcPts val="2520"/>
              </a:lnSpc>
              <a:buFont typeface="Arial"/>
              <a:buChar char="•"/>
            </a:pPr>
            <a:r>
              <a:rPr lang="en-US" sz="1800">
                <a:solidFill>
                  <a:srgbClr val="000000"/>
                </a:solidFill>
                <a:latin typeface="Poppins"/>
                <a:ea typeface="Poppins"/>
                <a:cs typeface="Poppins"/>
                <a:sym typeface="Poppins"/>
              </a:rPr>
              <a:t>Pembuatan konten edukasi manfaat jamu.</a:t>
            </a:r>
          </a:p>
          <a:p>
            <a:pPr marL="388620" lvl="1" indent="-194310" algn="l">
              <a:lnSpc>
                <a:spcPts val="2520"/>
              </a:lnSpc>
              <a:buFont typeface="Arial"/>
              <a:buChar char="•"/>
            </a:pPr>
            <a:r>
              <a:rPr lang="en-US" sz="1800">
                <a:solidFill>
                  <a:srgbClr val="000000"/>
                </a:solidFill>
                <a:latin typeface="Poppins"/>
                <a:ea typeface="Poppins"/>
                <a:cs typeface="Poppins"/>
                <a:sym typeface="Poppins"/>
              </a:rPr>
              <a:t>Promosi melalui Instagram, TikTok, dan WhatsApp Business.</a:t>
            </a:r>
          </a:p>
        </p:txBody>
      </p:sp>
      <p:sp>
        <p:nvSpPr>
          <p:cNvPr id="36" name="TextBox 36"/>
          <p:cNvSpPr txBox="1"/>
          <p:nvPr/>
        </p:nvSpPr>
        <p:spPr>
          <a:xfrm>
            <a:off x="12842238" y="6178648"/>
            <a:ext cx="4400560" cy="2853690"/>
          </a:xfrm>
          <a:prstGeom prst="rect">
            <a:avLst/>
          </a:prstGeom>
        </p:spPr>
        <p:txBody>
          <a:bodyPr lIns="0" tIns="0" rIns="0" bIns="0" rtlCol="0" anchor="t">
            <a:spAutoFit/>
          </a:bodyPr>
          <a:lstStyle/>
          <a:p>
            <a:pPr marL="388620" lvl="1" indent="-194310" algn="l">
              <a:lnSpc>
                <a:spcPts val="3240"/>
              </a:lnSpc>
              <a:buFont typeface="Arial"/>
              <a:buChar char="•"/>
            </a:pPr>
            <a:r>
              <a:rPr lang="en-US" sz="1800">
                <a:solidFill>
                  <a:srgbClr val="000000"/>
                </a:solidFill>
                <a:latin typeface="Poppins"/>
                <a:ea typeface="Poppins"/>
                <a:cs typeface="Poppins"/>
                <a:sym typeface="Poppins"/>
              </a:rPr>
              <a:t>Penjualan langsung melalui sistem keliling yang telah menjadi ciri khas Jamu Budeh Mita.</a:t>
            </a:r>
          </a:p>
          <a:p>
            <a:pPr marL="388620" lvl="1" indent="-194310" algn="l">
              <a:lnSpc>
                <a:spcPts val="3240"/>
              </a:lnSpc>
              <a:buFont typeface="Arial"/>
              <a:buChar char="•"/>
            </a:pPr>
            <a:r>
              <a:rPr lang="en-US" sz="1800">
                <a:solidFill>
                  <a:srgbClr val="000000"/>
                </a:solidFill>
                <a:latin typeface="Poppins"/>
                <a:ea typeface="Poppins"/>
                <a:cs typeface="Poppins"/>
                <a:sym typeface="Poppins"/>
              </a:rPr>
              <a:t>Pemesanan melalui WhatsApp.</a:t>
            </a:r>
          </a:p>
          <a:p>
            <a:pPr marL="388620" lvl="1" indent="-194310" algn="l">
              <a:lnSpc>
                <a:spcPts val="3240"/>
              </a:lnSpc>
              <a:buFont typeface="Arial"/>
              <a:buChar char="•"/>
            </a:pPr>
            <a:r>
              <a:rPr lang="en-US" sz="1800">
                <a:solidFill>
                  <a:srgbClr val="000000"/>
                </a:solidFill>
                <a:latin typeface="Poppins"/>
                <a:ea typeface="Poppins"/>
                <a:cs typeface="Poppins"/>
                <a:sym typeface="Poppins"/>
              </a:rPr>
              <a:t>Pengembangan penjualan melalui media sosial dan marketplace lokal.</a:t>
            </a:r>
          </a:p>
        </p:txBody>
      </p:sp>
      <p:grpSp>
        <p:nvGrpSpPr>
          <p:cNvPr id="37" name="Group 37"/>
          <p:cNvGrpSpPr/>
          <p:nvPr/>
        </p:nvGrpSpPr>
        <p:grpSpPr>
          <a:xfrm>
            <a:off x="7528656" y="5266385"/>
            <a:ext cx="3005399" cy="158837"/>
            <a:chOff x="0" y="0"/>
            <a:chExt cx="791546" cy="41834"/>
          </a:xfrm>
        </p:grpSpPr>
        <p:sp>
          <p:nvSpPr>
            <p:cNvPr id="38" name="Freeform 38"/>
            <p:cNvSpPr/>
            <p:nvPr/>
          </p:nvSpPr>
          <p:spPr>
            <a:xfrm>
              <a:off x="0" y="0"/>
              <a:ext cx="791546" cy="41834"/>
            </a:xfrm>
            <a:custGeom>
              <a:avLst/>
              <a:gdLst/>
              <a:ahLst/>
              <a:cxnLst/>
              <a:rect l="l" t="t" r="r" b="b"/>
              <a:pathLst>
                <a:path w="791546" h="41834">
                  <a:moveTo>
                    <a:pt x="0" y="0"/>
                  </a:moveTo>
                  <a:lnTo>
                    <a:pt x="791546" y="0"/>
                  </a:lnTo>
                  <a:lnTo>
                    <a:pt x="791546" y="41834"/>
                  </a:lnTo>
                  <a:lnTo>
                    <a:pt x="0" y="41834"/>
                  </a:lnTo>
                  <a:close/>
                </a:path>
              </a:pathLst>
            </a:custGeom>
            <a:solidFill>
              <a:srgbClr val="FFD300"/>
            </a:solidFill>
          </p:spPr>
        </p:sp>
        <p:sp>
          <p:nvSpPr>
            <p:cNvPr id="39" name="TextBox 39"/>
            <p:cNvSpPr txBox="1"/>
            <p:nvPr/>
          </p:nvSpPr>
          <p:spPr>
            <a:xfrm>
              <a:off x="0" y="-57150"/>
              <a:ext cx="791546" cy="98984"/>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40" name="Group 40"/>
          <p:cNvGrpSpPr/>
          <p:nvPr/>
        </p:nvGrpSpPr>
        <p:grpSpPr>
          <a:xfrm>
            <a:off x="13556320" y="5226296"/>
            <a:ext cx="3005399" cy="158837"/>
            <a:chOff x="0" y="0"/>
            <a:chExt cx="791546" cy="41834"/>
          </a:xfrm>
        </p:grpSpPr>
        <p:sp>
          <p:nvSpPr>
            <p:cNvPr id="41" name="Freeform 41"/>
            <p:cNvSpPr/>
            <p:nvPr/>
          </p:nvSpPr>
          <p:spPr>
            <a:xfrm>
              <a:off x="0" y="0"/>
              <a:ext cx="791546" cy="41834"/>
            </a:xfrm>
            <a:custGeom>
              <a:avLst/>
              <a:gdLst/>
              <a:ahLst/>
              <a:cxnLst/>
              <a:rect l="l" t="t" r="r" b="b"/>
              <a:pathLst>
                <a:path w="791546" h="41834">
                  <a:moveTo>
                    <a:pt x="0" y="0"/>
                  </a:moveTo>
                  <a:lnTo>
                    <a:pt x="791546" y="0"/>
                  </a:lnTo>
                  <a:lnTo>
                    <a:pt x="791546" y="41834"/>
                  </a:lnTo>
                  <a:lnTo>
                    <a:pt x="0" y="41834"/>
                  </a:lnTo>
                  <a:close/>
                </a:path>
              </a:pathLst>
            </a:custGeom>
            <a:solidFill>
              <a:srgbClr val="FFD300"/>
            </a:solidFill>
          </p:spPr>
        </p:sp>
        <p:sp>
          <p:nvSpPr>
            <p:cNvPr id="42" name="TextBox 42"/>
            <p:cNvSpPr txBox="1"/>
            <p:nvPr/>
          </p:nvSpPr>
          <p:spPr>
            <a:xfrm>
              <a:off x="0" y="-57150"/>
              <a:ext cx="791546" cy="98984"/>
            </a:xfrm>
            <a:prstGeom prst="rect">
              <a:avLst/>
            </a:prstGeom>
          </p:spPr>
          <p:txBody>
            <a:bodyPr lIns="50800" tIns="50800" rIns="50800" bIns="50800" rtlCol="0" anchor="ctr"/>
            <a:lstStyle/>
            <a:p>
              <a:pPr marL="0" lvl="0" indent="0" algn="ctr">
                <a:lnSpc>
                  <a:spcPts val="2659"/>
                </a:lnSpc>
                <a:spcBef>
                  <a:spcPct val="0"/>
                </a:spcBef>
              </a:pP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9931" y="2727110"/>
            <a:ext cx="5680146" cy="7151074"/>
            <a:chOff x="0" y="0"/>
            <a:chExt cx="1496005" cy="1883410"/>
          </a:xfrm>
        </p:grpSpPr>
        <p:sp>
          <p:nvSpPr>
            <p:cNvPr id="3" name="Freeform 3"/>
            <p:cNvSpPr/>
            <p:nvPr/>
          </p:nvSpPr>
          <p:spPr>
            <a:xfrm>
              <a:off x="0" y="0"/>
              <a:ext cx="1496005" cy="1883410"/>
            </a:xfrm>
            <a:custGeom>
              <a:avLst/>
              <a:gdLst/>
              <a:ahLst/>
              <a:cxnLst/>
              <a:rect l="l" t="t" r="r" b="b"/>
              <a:pathLst>
                <a:path w="1496005" h="1883410">
                  <a:moveTo>
                    <a:pt x="0" y="0"/>
                  </a:moveTo>
                  <a:lnTo>
                    <a:pt x="1496005" y="0"/>
                  </a:lnTo>
                  <a:lnTo>
                    <a:pt x="1496005" y="1883410"/>
                  </a:lnTo>
                  <a:lnTo>
                    <a:pt x="0" y="1883410"/>
                  </a:lnTo>
                  <a:close/>
                </a:path>
              </a:pathLst>
            </a:custGeom>
            <a:solidFill>
              <a:srgbClr val="EEE3C2"/>
            </a:solidFill>
          </p:spPr>
        </p:sp>
        <p:sp>
          <p:nvSpPr>
            <p:cNvPr id="4" name="TextBox 4"/>
            <p:cNvSpPr txBox="1"/>
            <p:nvPr/>
          </p:nvSpPr>
          <p:spPr>
            <a:xfrm>
              <a:off x="0" y="-57150"/>
              <a:ext cx="1496005" cy="194056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5" name="Freeform 5"/>
          <p:cNvSpPr/>
          <p:nvPr/>
        </p:nvSpPr>
        <p:spPr>
          <a:xfrm>
            <a:off x="1028700" y="473494"/>
            <a:ext cx="1191207" cy="1194192"/>
          </a:xfrm>
          <a:custGeom>
            <a:avLst/>
            <a:gdLst/>
            <a:ahLst/>
            <a:cxnLst/>
            <a:rect l="l" t="t" r="r" b="b"/>
            <a:pathLst>
              <a:path w="1191207" h="1194192">
                <a:moveTo>
                  <a:pt x="0" y="0"/>
                </a:moveTo>
                <a:lnTo>
                  <a:pt x="1191207" y="0"/>
                </a:lnTo>
                <a:lnTo>
                  <a:pt x="1191207" y="1194193"/>
                </a:lnTo>
                <a:lnTo>
                  <a:pt x="0" y="1194193"/>
                </a:lnTo>
                <a:lnTo>
                  <a:pt x="0" y="0"/>
                </a:lnTo>
                <a:close/>
              </a:path>
            </a:pathLst>
          </a:custGeom>
          <a:blipFill>
            <a:blip r:embed="rId2"/>
            <a:stretch>
              <a:fillRect/>
            </a:stretch>
          </a:blipFill>
        </p:spPr>
      </p:sp>
      <p:sp>
        <p:nvSpPr>
          <p:cNvPr id="6" name="Freeform 6"/>
          <p:cNvSpPr/>
          <p:nvPr/>
        </p:nvSpPr>
        <p:spPr>
          <a:xfrm>
            <a:off x="2219907" y="473494"/>
            <a:ext cx="1127321" cy="1110411"/>
          </a:xfrm>
          <a:custGeom>
            <a:avLst/>
            <a:gdLst/>
            <a:ahLst/>
            <a:cxnLst/>
            <a:rect l="l" t="t" r="r" b="b"/>
            <a:pathLst>
              <a:path w="1127321" h="1110411">
                <a:moveTo>
                  <a:pt x="0" y="0"/>
                </a:moveTo>
                <a:lnTo>
                  <a:pt x="1127321" y="0"/>
                </a:lnTo>
                <a:lnTo>
                  <a:pt x="1127321" y="1110412"/>
                </a:lnTo>
                <a:lnTo>
                  <a:pt x="0" y="1110412"/>
                </a:lnTo>
                <a:lnTo>
                  <a:pt x="0" y="0"/>
                </a:lnTo>
                <a:close/>
              </a:path>
            </a:pathLst>
          </a:custGeom>
          <a:blipFill>
            <a:blip r:embed="rId3"/>
            <a:stretch>
              <a:fillRect/>
            </a:stretch>
          </a:blipFill>
        </p:spPr>
      </p:sp>
      <p:sp>
        <p:nvSpPr>
          <p:cNvPr id="7" name="AutoShape 7"/>
          <p:cNvSpPr/>
          <p:nvPr/>
        </p:nvSpPr>
        <p:spPr>
          <a:xfrm flipV="1">
            <a:off x="3716082" y="473494"/>
            <a:ext cx="0" cy="1194192"/>
          </a:xfrm>
          <a:prstGeom prst="line">
            <a:avLst/>
          </a:prstGeom>
          <a:ln w="38100" cap="flat">
            <a:solidFill>
              <a:srgbClr val="EEE3C2"/>
            </a:solidFill>
            <a:prstDash val="solid"/>
            <a:headEnd type="none" w="sm" len="sm"/>
            <a:tailEnd type="none" w="sm" len="sm"/>
          </a:ln>
        </p:spPr>
      </p:sp>
      <p:sp>
        <p:nvSpPr>
          <p:cNvPr id="8" name="Freeform 8"/>
          <p:cNvSpPr/>
          <p:nvPr/>
        </p:nvSpPr>
        <p:spPr>
          <a:xfrm>
            <a:off x="2336631" y="2922895"/>
            <a:ext cx="2021194" cy="2021194"/>
          </a:xfrm>
          <a:custGeom>
            <a:avLst/>
            <a:gdLst/>
            <a:ahLst/>
            <a:cxnLst/>
            <a:rect l="l" t="t" r="r" b="b"/>
            <a:pathLst>
              <a:path w="2021194" h="2021194">
                <a:moveTo>
                  <a:pt x="0" y="0"/>
                </a:moveTo>
                <a:lnTo>
                  <a:pt x="2021194" y="0"/>
                </a:lnTo>
                <a:lnTo>
                  <a:pt x="2021194" y="2021194"/>
                </a:lnTo>
                <a:lnTo>
                  <a:pt x="0" y="2021194"/>
                </a:lnTo>
                <a:lnTo>
                  <a:pt x="0" y="0"/>
                </a:lnTo>
                <a:close/>
              </a:path>
            </a:pathLst>
          </a:custGeom>
          <a:blipFill>
            <a:blip r:embed="rId4"/>
            <a:stretch>
              <a:fillRect/>
            </a:stretch>
          </a:blipFill>
        </p:spPr>
      </p:sp>
      <p:grpSp>
        <p:nvGrpSpPr>
          <p:cNvPr id="9" name="Group 9"/>
          <p:cNvGrpSpPr/>
          <p:nvPr/>
        </p:nvGrpSpPr>
        <p:grpSpPr>
          <a:xfrm>
            <a:off x="6303927" y="2727110"/>
            <a:ext cx="5680146" cy="7151074"/>
            <a:chOff x="0" y="0"/>
            <a:chExt cx="1496005" cy="1883410"/>
          </a:xfrm>
        </p:grpSpPr>
        <p:sp>
          <p:nvSpPr>
            <p:cNvPr id="10" name="Freeform 10"/>
            <p:cNvSpPr/>
            <p:nvPr/>
          </p:nvSpPr>
          <p:spPr>
            <a:xfrm>
              <a:off x="0" y="0"/>
              <a:ext cx="1496005" cy="1883410"/>
            </a:xfrm>
            <a:custGeom>
              <a:avLst/>
              <a:gdLst/>
              <a:ahLst/>
              <a:cxnLst/>
              <a:rect l="l" t="t" r="r" b="b"/>
              <a:pathLst>
                <a:path w="1496005" h="1883410">
                  <a:moveTo>
                    <a:pt x="0" y="0"/>
                  </a:moveTo>
                  <a:lnTo>
                    <a:pt x="1496005" y="0"/>
                  </a:lnTo>
                  <a:lnTo>
                    <a:pt x="1496005" y="1883410"/>
                  </a:lnTo>
                  <a:lnTo>
                    <a:pt x="0" y="1883410"/>
                  </a:lnTo>
                  <a:close/>
                </a:path>
              </a:pathLst>
            </a:custGeom>
            <a:solidFill>
              <a:srgbClr val="EEE3C2"/>
            </a:solidFill>
          </p:spPr>
        </p:sp>
        <p:sp>
          <p:nvSpPr>
            <p:cNvPr id="11" name="TextBox 11"/>
            <p:cNvSpPr txBox="1"/>
            <p:nvPr/>
          </p:nvSpPr>
          <p:spPr>
            <a:xfrm>
              <a:off x="0" y="-57150"/>
              <a:ext cx="1496005" cy="194056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2" name="Freeform 12"/>
          <p:cNvSpPr/>
          <p:nvPr/>
        </p:nvSpPr>
        <p:spPr>
          <a:xfrm>
            <a:off x="8138456" y="2922895"/>
            <a:ext cx="2011088" cy="2021194"/>
          </a:xfrm>
          <a:custGeom>
            <a:avLst/>
            <a:gdLst/>
            <a:ahLst/>
            <a:cxnLst/>
            <a:rect l="l" t="t" r="r" b="b"/>
            <a:pathLst>
              <a:path w="2011088" h="2021194">
                <a:moveTo>
                  <a:pt x="0" y="0"/>
                </a:moveTo>
                <a:lnTo>
                  <a:pt x="2011088" y="0"/>
                </a:lnTo>
                <a:lnTo>
                  <a:pt x="2011088" y="2021194"/>
                </a:lnTo>
                <a:lnTo>
                  <a:pt x="0" y="2021194"/>
                </a:lnTo>
                <a:lnTo>
                  <a:pt x="0" y="0"/>
                </a:lnTo>
                <a:close/>
              </a:path>
            </a:pathLst>
          </a:custGeom>
          <a:blipFill>
            <a:blip r:embed="rId5"/>
            <a:stretch>
              <a:fillRect/>
            </a:stretch>
          </a:blipFill>
        </p:spPr>
      </p:sp>
      <p:grpSp>
        <p:nvGrpSpPr>
          <p:cNvPr id="13" name="Group 13"/>
          <p:cNvGrpSpPr/>
          <p:nvPr/>
        </p:nvGrpSpPr>
        <p:grpSpPr>
          <a:xfrm>
            <a:off x="12308750" y="2727110"/>
            <a:ext cx="5680146" cy="7151074"/>
            <a:chOff x="0" y="0"/>
            <a:chExt cx="1496005" cy="1883410"/>
          </a:xfrm>
        </p:grpSpPr>
        <p:sp>
          <p:nvSpPr>
            <p:cNvPr id="14" name="Freeform 14"/>
            <p:cNvSpPr/>
            <p:nvPr/>
          </p:nvSpPr>
          <p:spPr>
            <a:xfrm>
              <a:off x="0" y="0"/>
              <a:ext cx="1496005" cy="1883410"/>
            </a:xfrm>
            <a:custGeom>
              <a:avLst/>
              <a:gdLst/>
              <a:ahLst/>
              <a:cxnLst/>
              <a:rect l="l" t="t" r="r" b="b"/>
              <a:pathLst>
                <a:path w="1496005" h="1883410">
                  <a:moveTo>
                    <a:pt x="0" y="0"/>
                  </a:moveTo>
                  <a:lnTo>
                    <a:pt x="1496005" y="0"/>
                  </a:lnTo>
                  <a:lnTo>
                    <a:pt x="1496005" y="1883410"/>
                  </a:lnTo>
                  <a:lnTo>
                    <a:pt x="0" y="1883410"/>
                  </a:lnTo>
                  <a:close/>
                </a:path>
              </a:pathLst>
            </a:custGeom>
            <a:solidFill>
              <a:srgbClr val="EEE3C2"/>
            </a:solidFill>
          </p:spPr>
        </p:sp>
        <p:sp>
          <p:nvSpPr>
            <p:cNvPr id="15" name="TextBox 15"/>
            <p:cNvSpPr txBox="1"/>
            <p:nvPr/>
          </p:nvSpPr>
          <p:spPr>
            <a:xfrm>
              <a:off x="0" y="-57150"/>
              <a:ext cx="1496005" cy="194056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6" name="Freeform 16"/>
          <p:cNvSpPr/>
          <p:nvPr/>
        </p:nvSpPr>
        <p:spPr>
          <a:xfrm>
            <a:off x="14067970" y="2922895"/>
            <a:ext cx="2161705" cy="2021194"/>
          </a:xfrm>
          <a:custGeom>
            <a:avLst/>
            <a:gdLst/>
            <a:ahLst/>
            <a:cxnLst/>
            <a:rect l="l" t="t" r="r" b="b"/>
            <a:pathLst>
              <a:path w="2161705" h="2021194">
                <a:moveTo>
                  <a:pt x="0" y="0"/>
                </a:moveTo>
                <a:lnTo>
                  <a:pt x="2161705" y="0"/>
                </a:lnTo>
                <a:lnTo>
                  <a:pt x="2161705" y="2021194"/>
                </a:lnTo>
                <a:lnTo>
                  <a:pt x="0" y="2021194"/>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17" name="TextBox 17"/>
          <p:cNvSpPr txBox="1"/>
          <p:nvPr/>
        </p:nvSpPr>
        <p:spPr>
          <a:xfrm>
            <a:off x="4647764" y="1620062"/>
            <a:ext cx="9917033" cy="1035928"/>
          </a:xfrm>
          <a:prstGeom prst="rect">
            <a:avLst/>
          </a:prstGeom>
        </p:spPr>
        <p:txBody>
          <a:bodyPr lIns="0" tIns="0" rIns="0" bIns="0" rtlCol="0" anchor="t">
            <a:spAutoFit/>
          </a:bodyPr>
          <a:lstStyle/>
          <a:p>
            <a:pPr marL="0" lvl="0" indent="0" algn="ctr">
              <a:lnSpc>
                <a:spcPts val="8526"/>
              </a:lnSpc>
              <a:spcBef>
                <a:spcPct val="0"/>
              </a:spcBef>
            </a:pPr>
            <a:r>
              <a:rPr lang="en-US" sz="6090" spc="-304">
                <a:solidFill>
                  <a:srgbClr val="000000"/>
                </a:solidFill>
                <a:latin typeface="DM Serif Display"/>
                <a:ea typeface="DM Serif Display"/>
                <a:cs typeface="DM Serif Display"/>
                <a:sym typeface="DM Serif Display"/>
              </a:rPr>
              <a:t>Target Penerima Manfaat</a:t>
            </a:r>
          </a:p>
        </p:txBody>
      </p:sp>
      <p:sp>
        <p:nvSpPr>
          <p:cNvPr id="18" name="TextBox 18"/>
          <p:cNvSpPr txBox="1"/>
          <p:nvPr/>
        </p:nvSpPr>
        <p:spPr>
          <a:xfrm>
            <a:off x="4124624" y="330619"/>
            <a:ext cx="1180009" cy="909623"/>
          </a:xfrm>
          <a:prstGeom prst="rect">
            <a:avLst/>
          </a:prstGeom>
        </p:spPr>
        <p:txBody>
          <a:bodyPr lIns="0" tIns="0" rIns="0" bIns="0" rtlCol="0" anchor="t">
            <a:spAutoFit/>
          </a:bodyPr>
          <a:lstStyle/>
          <a:p>
            <a:pPr algn="ctr">
              <a:lnSpc>
                <a:spcPts val="7088"/>
              </a:lnSpc>
            </a:pPr>
            <a:r>
              <a:rPr lang="en-US" sz="5063" b="1">
                <a:solidFill>
                  <a:srgbClr val="000000"/>
                </a:solidFill>
                <a:latin typeface="Poppins Bold"/>
                <a:ea typeface="Poppins Bold"/>
                <a:cs typeface="Poppins Bold"/>
                <a:sym typeface="Poppins Bold"/>
              </a:rPr>
              <a:t>UM </a:t>
            </a:r>
          </a:p>
        </p:txBody>
      </p:sp>
      <p:sp>
        <p:nvSpPr>
          <p:cNvPr id="19" name="TextBox 19"/>
          <p:cNvSpPr txBox="1"/>
          <p:nvPr/>
        </p:nvSpPr>
        <p:spPr>
          <a:xfrm>
            <a:off x="5268576" y="492466"/>
            <a:ext cx="2213850" cy="633555"/>
          </a:xfrm>
          <a:prstGeom prst="rect">
            <a:avLst/>
          </a:prstGeom>
        </p:spPr>
        <p:txBody>
          <a:bodyPr lIns="0" tIns="0" rIns="0" bIns="0" rtlCol="0" anchor="t">
            <a:spAutoFit/>
          </a:bodyPr>
          <a:lstStyle/>
          <a:p>
            <a:pPr algn="ctr">
              <a:lnSpc>
                <a:spcPts val="4974"/>
              </a:lnSpc>
            </a:pPr>
            <a:r>
              <a:rPr lang="en-US" sz="3553">
                <a:solidFill>
                  <a:srgbClr val="000000"/>
                </a:solidFill>
                <a:latin typeface="Poppins"/>
                <a:ea typeface="Poppins"/>
                <a:cs typeface="Poppins"/>
                <a:sym typeface="Poppins"/>
              </a:rPr>
              <a:t>Indonesia</a:t>
            </a:r>
          </a:p>
        </p:txBody>
      </p:sp>
      <p:sp>
        <p:nvSpPr>
          <p:cNvPr id="20" name="TextBox 20"/>
          <p:cNvSpPr txBox="1"/>
          <p:nvPr/>
        </p:nvSpPr>
        <p:spPr>
          <a:xfrm>
            <a:off x="4048703" y="1139949"/>
            <a:ext cx="2601244" cy="423898"/>
          </a:xfrm>
          <a:prstGeom prst="rect">
            <a:avLst/>
          </a:prstGeom>
        </p:spPr>
        <p:txBody>
          <a:bodyPr lIns="0" tIns="0" rIns="0" bIns="0" rtlCol="0" anchor="t">
            <a:spAutoFit/>
          </a:bodyPr>
          <a:lstStyle/>
          <a:p>
            <a:pPr algn="ctr">
              <a:lnSpc>
                <a:spcPts val="3284"/>
              </a:lnSpc>
            </a:pPr>
            <a:r>
              <a:rPr lang="en-US" sz="2345" b="1">
                <a:solidFill>
                  <a:srgbClr val="000000"/>
                </a:solidFill>
                <a:latin typeface="Poppins Bold"/>
                <a:ea typeface="Poppins Bold"/>
                <a:cs typeface="Poppins Bold"/>
                <a:sym typeface="Poppins Bold"/>
              </a:rPr>
              <a:t>(UNISMA BEKASI)</a:t>
            </a:r>
          </a:p>
        </p:txBody>
      </p:sp>
      <p:sp>
        <p:nvSpPr>
          <p:cNvPr id="21" name="TextBox 21"/>
          <p:cNvSpPr txBox="1"/>
          <p:nvPr/>
        </p:nvSpPr>
        <p:spPr>
          <a:xfrm>
            <a:off x="479438" y="5076825"/>
            <a:ext cx="5321132" cy="3508375"/>
          </a:xfrm>
          <a:prstGeom prst="rect">
            <a:avLst/>
          </a:prstGeom>
        </p:spPr>
        <p:txBody>
          <a:bodyPr lIns="0" tIns="0" rIns="0" bIns="0" rtlCol="0" anchor="t">
            <a:spAutoFit/>
          </a:bodyPr>
          <a:lstStyle/>
          <a:p>
            <a:pPr algn="ctr">
              <a:lnSpc>
                <a:spcPts val="3499"/>
              </a:lnSpc>
            </a:pPr>
            <a:r>
              <a:rPr lang="en-US" sz="2499" b="1">
                <a:solidFill>
                  <a:srgbClr val="000000"/>
                </a:solidFill>
                <a:latin typeface="Poppins Bold"/>
                <a:ea typeface="Poppins Bold"/>
                <a:cs typeface="Poppins Bold"/>
                <a:sym typeface="Poppins Bold"/>
              </a:rPr>
              <a:t>Target Konsumen: </a:t>
            </a:r>
          </a:p>
          <a:p>
            <a:pPr marL="539749" lvl="1" indent="-269875" algn="l">
              <a:lnSpc>
                <a:spcPts val="3499"/>
              </a:lnSpc>
              <a:buFont typeface="Arial"/>
              <a:buChar char="•"/>
            </a:pPr>
            <a:r>
              <a:rPr lang="en-US" sz="2499">
                <a:solidFill>
                  <a:srgbClr val="000000"/>
                </a:solidFill>
                <a:latin typeface="Poppins"/>
                <a:ea typeface="Poppins"/>
                <a:cs typeface="Poppins"/>
                <a:sym typeface="Poppins"/>
              </a:rPr>
              <a:t>Masyarakat usia 17–55 tahun</a:t>
            </a:r>
          </a:p>
          <a:p>
            <a:pPr marL="539749" lvl="1" indent="-269875" algn="l">
              <a:lnSpc>
                <a:spcPts val="3499"/>
              </a:lnSpc>
              <a:buFont typeface="Arial"/>
              <a:buChar char="•"/>
            </a:pPr>
            <a:r>
              <a:rPr lang="en-US" sz="2499">
                <a:solidFill>
                  <a:srgbClr val="000000"/>
                </a:solidFill>
                <a:latin typeface="Poppins"/>
                <a:ea typeface="Poppins"/>
                <a:cs typeface="Poppins"/>
                <a:sym typeface="Poppins"/>
              </a:rPr>
              <a:t>Mahasiswa dan pelajar</a:t>
            </a:r>
          </a:p>
          <a:p>
            <a:pPr marL="539749" lvl="1" indent="-269875" algn="l">
              <a:lnSpc>
                <a:spcPts val="3499"/>
              </a:lnSpc>
              <a:buFont typeface="Arial"/>
              <a:buChar char="•"/>
            </a:pPr>
            <a:r>
              <a:rPr lang="en-US" sz="2499">
                <a:solidFill>
                  <a:srgbClr val="000000"/>
                </a:solidFill>
                <a:latin typeface="Poppins"/>
                <a:ea typeface="Poppins"/>
                <a:cs typeface="Poppins"/>
                <a:sym typeface="Poppins"/>
              </a:rPr>
              <a:t>Pekerja dan karyawan</a:t>
            </a:r>
          </a:p>
          <a:p>
            <a:pPr marL="539749" lvl="1" indent="-269875" algn="l">
              <a:lnSpc>
                <a:spcPts val="3499"/>
              </a:lnSpc>
              <a:buFont typeface="Arial"/>
              <a:buChar char="•"/>
            </a:pPr>
            <a:r>
              <a:rPr lang="en-US" sz="2499">
                <a:solidFill>
                  <a:srgbClr val="000000"/>
                </a:solidFill>
                <a:latin typeface="Poppins"/>
                <a:ea typeface="Poppins"/>
                <a:cs typeface="Poppins"/>
                <a:sym typeface="Poppins"/>
              </a:rPr>
              <a:t>Ibu rumah tangga</a:t>
            </a:r>
          </a:p>
          <a:p>
            <a:pPr marL="539749" lvl="1" indent="-269875" algn="l">
              <a:lnSpc>
                <a:spcPts val="3499"/>
              </a:lnSpc>
              <a:buFont typeface="Arial"/>
              <a:buChar char="•"/>
            </a:pPr>
            <a:r>
              <a:rPr lang="en-US" sz="2499">
                <a:solidFill>
                  <a:srgbClr val="000000"/>
                </a:solidFill>
                <a:latin typeface="Poppins"/>
                <a:ea typeface="Poppins"/>
                <a:cs typeface="Poppins"/>
                <a:sym typeface="Poppins"/>
              </a:rPr>
              <a:t>Masyarakat yang menerapkan gaya hidup sehat</a:t>
            </a:r>
          </a:p>
        </p:txBody>
      </p:sp>
      <p:sp>
        <p:nvSpPr>
          <p:cNvPr id="22" name="TextBox 22"/>
          <p:cNvSpPr txBox="1"/>
          <p:nvPr/>
        </p:nvSpPr>
        <p:spPr>
          <a:xfrm>
            <a:off x="6496554" y="5076825"/>
            <a:ext cx="5294892" cy="2632075"/>
          </a:xfrm>
          <a:prstGeom prst="rect">
            <a:avLst/>
          </a:prstGeom>
        </p:spPr>
        <p:txBody>
          <a:bodyPr lIns="0" tIns="0" rIns="0" bIns="0" rtlCol="0" anchor="t">
            <a:spAutoFit/>
          </a:bodyPr>
          <a:lstStyle/>
          <a:p>
            <a:pPr algn="ctr">
              <a:lnSpc>
                <a:spcPts val="3499"/>
              </a:lnSpc>
            </a:pPr>
            <a:r>
              <a:rPr lang="en-US" sz="2499" b="1">
                <a:solidFill>
                  <a:srgbClr val="000000"/>
                </a:solidFill>
                <a:latin typeface="Poppins Bold"/>
                <a:ea typeface="Poppins Bold"/>
                <a:cs typeface="Poppins Bold"/>
                <a:sym typeface="Poppins Bold"/>
              </a:rPr>
              <a:t>Wilayah Pemasaran: </a:t>
            </a:r>
          </a:p>
          <a:p>
            <a:pPr marL="539749" lvl="1" indent="-269875" algn="l">
              <a:lnSpc>
                <a:spcPts val="3499"/>
              </a:lnSpc>
              <a:buFont typeface="Arial"/>
              <a:buChar char="•"/>
            </a:pPr>
            <a:r>
              <a:rPr lang="en-US" sz="2499">
                <a:solidFill>
                  <a:srgbClr val="000000"/>
                </a:solidFill>
                <a:latin typeface="Poppins"/>
                <a:ea typeface="Poppins"/>
                <a:cs typeface="Poppins"/>
                <a:sym typeface="Poppins"/>
              </a:rPr>
              <a:t>Kabupaten Bekasi</a:t>
            </a:r>
          </a:p>
          <a:p>
            <a:pPr marL="539749" lvl="1" indent="-269875" algn="l">
              <a:lnSpc>
                <a:spcPts val="3499"/>
              </a:lnSpc>
              <a:buFont typeface="Arial"/>
              <a:buChar char="•"/>
            </a:pPr>
            <a:r>
              <a:rPr lang="en-US" sz="2499">
                <a:solidFill>
                  <a:srgbClr val="000000"/>
                </a:solidFill>
                <a:latin typeface="Poppins"/>
                <a:ea typeface="Poppins"/>
                <a:cs typeface="Poppins"/>
                <a:sym typeface="Poppins"/>
              </a:rPr>
              <a:t>Kota Bekasi</a:t>
            </a:r>
          </a:p>
          <a:p>
            <a:pPr marL="539749" lvl="1" indent="-269875" algn="l">
              <a:lnSpc>
                <a:spcPts val="3499"/>
              </a:lnSpc>
              <a:buFont typeface="Arial"/>
              <a:buChar char="•"/>
            </a:pPr>
            <a:r>
              <a:rPr lang="en-US" sz="2499">
                <a:solidFill>
                  <a:srgbClr val="000000"/>
                </a:solidFill>
                <a:latin typeface="Poppins"/>
                <a:ea typeface="Poppins"/>
                <a:cs typeface="Poppins"/>
                <a:sym typeface="Poppins"/>
              </a:rPr>
              <a:t>Wilayah sekitar Jabodetabek (target pengembangan)</a:t>
            </a:r>
          </a:p>
          <a:p>
            <a:pPr algn="l">
              <a:lnSpc>
                <a:spcPts val="3499"/>
              </a:lnSpc>
            </a:pPr>
            <a:endParaRPr lang="en-US" sz="2499">
              <a:solidFill>
                <a:srgbClr val="000000"/>
              </a:solidFill>
              <a:latin typeface="Poppins"/>
              <a:ea typeface="Poppins"/>
              <a:cs typeface="Poppins"/>
              <a:sym typeface="Poppins"/>
            </a:endParaRPr>
          </a:p>
        </p:txBody>
      </p:sp>
      <p:sp>
        <p:nvSpPr>
          <p:cNvPr id="23" name="TextBox 23"/>
          <p:cNvSpPr txBox="1"/>
          <p:nvPr/>
        </p:nvSpPr>
        <p:spPr>
          <a:xfrm>
            <a:off x="12413525" y="5058389"/>
            <a:ext cx="5680146" cy="4461462"/>
          </a:xfrm>
          <a:prstGeom prst="rect">
            <a:avLst/>
          </a:prstGeom>
        </p:spPr>
        <p:txBody>
          <a:bodyPr lIns="0" tIns="0" rIns="0" bIns="0" rtlCol="0" anchor="t">
            <a:spAutoFit/>
          </a:bodyPr>
          <a:lstStyle/>
          <a:p>
            <a:pPr algn="l">
              <a:lnSpc>
                <a:spcPts val="2942"/>
              </a:lnSpc>
            </a:pPr>
            <a:r>
              <a:rPr lang="en-US" sz="2101" b="1">
                <a:solidFill>
                  <a:srgbClr val="000000"/>
                </a:solidFill>
                <a:latin typeface="Poppins Bold"/>
                <a:ea typeface="Poppins Bold"/>
                <a:cs typeface="Poppins Bold"/>
                <a:sym typeface="Poppins Bold"/>
              </a:rPr>
              <a:t>Penerima Manfaat</a:t>
            </a:r>
          </a:p>
          <a:p>
            <a:pPr marL="453798" lvl="1" indent="-226899" algn="l">
              <a:lnSpc>
                <a:spcPts val="2942"/>
              </a:lnSpc>
              <a:buFont typeface="Arial"/>
              <a:buChar char="•"/>
            </a:pPr>
            <a:r>
              <a:rPr lang="en-US" sz="2101">
                <a:solidFill>
                  <a:srgbClr val="000000"/>
                </a:solidFill>
                <a:latin typeface="Poppins"/>
                <a:ea typeface="Poppins"/>
                <a:cs typeface="Poppins"/>
                <a:sym typeface="Poppins"/>
              </a:rPr>
              <a:t>Jamu Budeh Mita sebagai pelaku usaha melalui peningkatan penjualan dan daya saing.</a:t>
            </a:r>
          </a:p>
          <a:p>
            <a:pPr marL="453798" lvl="1" indent="-226899" algn="l">
              <a:lnSpc>
                <a:spcPts val="2942"/>
              </a:lnSpc>
              <a:buFont typeface="Arial"/>
              <a:buChar char="•"/>
            </a:pPr>
            <a:r>
              <a:rPr lang="en-US" sz="2101">
                <a:solidFill>
                  <a:srgbClr val="000000"/>
                </a:solidFill>
                <a:latin typeface="Poppins"/>
                <a:ea typeface="Poppins"/>
                <a:cs typeface="Poppins"/>
                <a:sym typeface="Poppins"/>
              </a:rPr>
              <a:t>Konsumen yang memperoleh alternatif minuman sehat berbahan alami.</a:t>
            </a:r>
          </a:p>
          <a:p>
            <a:pPr marL="453798" lvl="1" indent="-226899" algn="l">
              <a:lnSpc>
                <a:spcPts val="2942"/>
              </a:lnSpc>
              <a:buFont typeface="Arial"/>
              <a:buChar char="•"/>
            </a:pPr>
            <a:r>
              <a:rPr lang="en-US" sz="2101">
                <a:solidFill>
                  <a:srgbClr val="000000"/>
                </a:solidFill>
                <a:latin typeface="Poppins"/>
                <a:ea typeface="Poppins"/>
                <a:cs typeface="Poppins"/>
                <a:sym typeface="Poppins"/>
              </a:rPr>
              <a:t>Masyarakat sekitar melalui pemberdayaan ekonomi lokal.</a:t>
            </a:r>
          </a:p>
          <a:p>
            <a:pPr marL="453798" lvl="1" indent="-226899" algn="l">
              <a:lnSpc>
                <a:spcPts val="2942"/>
              </a:lnSpc>
              <a:buFont typeface="Arial"/>
              <a:buChar char="•"/>
            </a:pPr>
            <a:r>
              <a:rPr lang="en-US" sz="2101">
                <a:solidFill>
                  <a:srgbClr val="000000"/>
                </a:solidFill>
                <a:latin typeface="Poppins"/>
                <a:ea typeface="Poppins"/>
                <a:cs typeface="Poppins"/>
                <a:sym typeface="Poppins"/>
              </a:rPr>
              <a:t>Mahasiswa pendamping melalui pengalaman praktik kewirausahaan dan pengembangan UMKM.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23167"/>
            <a:ext cx="18288000" cy="8315419"/>
            <a:chOff x="0" y="0"/>
            <a:chExt cx="4816593" cy="2190069"/>
          </a:xfrm>
        </p:grpSpPr>
        <p:sp>
          <p:nvSpPr>
            <p:cNvPr id="3" name="Freeform 3"/>
            <p:cNvSpPr/>
            <p:nvPr/>
          </p:nvSpPr>
          <p:spPr>
            <a:xfrm>
              <a:off x="0" y="0"/>
              <a:ext cx="4816592" cy="2190069"/>
            </a:xfrm>
            <a:custGeom>
              <a:avLst/>
              <a:gdLst/>
              <a:ahLst/>
              <a:cxnLst/>
              <a:rect l="l" t="t" r="r" b="b"/>
              <a:pathLst>
                <a:path w="4816592" h="2190069">
                  <a:moveTo>
                    <a:pt x="0" y="0"/>
                  </a:moveTo>
                  <a:lnTo>
                    <a:pt x="4816592" y="0"/>
                  </a:lnTo>
                  <a:lnTo>
                    <a:pt x="4816592" y="2190069"/>
                  </a:lnTo>
                  <a:lnTo>
                    <a:pt x="0" y="2190069"/>
                  </a:lnTo>
                  <a:close/>
                </a:path>
              </a:pathLst>
            </a:custGeom>
            <a:solidFill>
              <a:srgbClr val="EEE3C2"/>
            </a:solidFill>
          </p:spPr>
        </p:sp>
        <p:sp>
          <p:nvSpPr>
            <p:cNvPr id="4" name="TextBox 4"/>
            <p:cNvSpPr txBox="1"/>
            <p:nvPr/>
          </p:nvSpPr>
          <p:spPr>
            <a:xfrm>
              <a:off x="0" y="-57150"/>
              <a:ext cx="4816593" cy="2247219"/>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 name="Group 5"/>
          <p:cNvGrpSpPr/>
          <p:nvPr/>
        </p:nvGrpSpPr>
        <p:grpSpPr>
          <a:xfrm>
            <a:off x="926764" y="3695404"/>
            <a:ext cx="3400740" cy="3118452"/>
            <a:chOff x="0" y="0"/>
            <a:chExt cx="895668" cy="821321"/>
          </a:xfrm>
        </p:grpSpPr>
        <p:sp>
          <p:nvSpPr>
            <p:cNvPr id="6" name="Freeform 6"/>
            <p:cNvSpPr/>
            <p:nvPr/>
          </p:nvSpPr>
          <p:spPr>
            <a:xfrm>
              <a:off x="0" y="0"/>
              <a:ext cx="895668" cy="821321"/>
            </a:xfrm>
            <a:custGeom>
              <a:avLst/>
              <a:gdLst/>
              <a:ahLst/>
              <a:cxnLst/>
              <a:rect l="l" t="t" r="r" b="b"/>
              <a:pathLst>
                <a:path w="895668" h="821321">
                  <a:moveTo>
                    <a:pt x="0" y="0"/>
                  </a:moveTo>
                  <a:lnTo>
                    <a:pt x="895668" y="0"/>
                  </a:lnTo>
                  <a:lnTo>
                    <a:pt x="895668" y="821321"/>
                  </a:lnTo>
                  <a:lnTo>
                    <a:pt x="0" y="821321"/>
                  </a:lnTo>
                  <a:close/>
                </a:path>
              </a:pathLst>
            </a:custGeom>
            <a:solidFill>
              <a:srgbClr val="FFFFFF"/>
            </a:solidFill>
          </p:spPr>
        </p:sp>
        <p:sp>
          <p:nvSpPr>
            <p:cNvPr id="7" name="TextBox 7"/>
            <p:cNvSpPr txBox="1"/>
            <p:nvPr/>
          </p:nvSpPr>
          <p:spPr>
            <a:xfrm>
              <a:off x="0" y="-57150"/>
              <a:ext cx="895668" cy="878471"/>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 name="Group 8"/>
          <p:cNvGrpSpPr/>
          <p:nvPr/>
        </p:nvGrpSpPr>
        <p:grpSpPr>
          <a:xfrm>
            <a:off x="5232485" y="3695404"/>
            <a:ext cx="3418884" cy="3118452"/>
            <a:chOff x="0" y="0"/>
            <a:chExt cx="900447" cy="821321"/>
          </a:xfrm>
        </p:grpSpPr>
        <p:sp>
          <p:nvSpPr>
            <p:cNvPr id="9" name="Freeform 9"/>
            <p:cNvSpPr/>
            <p:nvPr/>
          </p:nvSpPr>
          <p:spPr>
            <a:xfrm>
              <a:off x="0" y="0"/>
              <a:ext cx="900447" cy="821321"/>
            </a:xfrm>
            <a:custGeom>
              <a:avLst/>
              <a:gdLst/>
              <a:ahLst/>
              <a:cxnLst/>
              <a:rect l="l" t="t" r="r" b="b"/>
              <a:pathLst>
                <a:path w="900447" h="821321">
                  <a:moveTo>
                    <a:pt x="0" y="0"/>
                  </a:moveTo>
                  <a:lnTo>
                    <a:pt x="900447" y="0"/>
                  </a:lnTo>
                  <a:lnTo>
                    <a:pt x="900447" y="821321"/>
                  </a:lnTo>
                  <a:lnTo>
                    <a:pt x="0" y="821321"/>
                  </a:lnTo>
                  <a:close/>
                </a:path>
              </a:pathLst>
            </a:custGeom>
            <a:solidFill>
              <a:srgbClr val="FFFFFF"/>
            </a:solidFill>
          </p:spPr>
        </p:sp>
        <p:sp>
          <p:nvSpPr>
            <p:cNvPr id="10" name="TextBox 10"/>
            <p:cNvSpPr txBox="1"/>
            <p:nvPr/>
          </p:nvSpPr>
          <p:spPr>
            <a:xfrm>
              <a:off x="0" y="-57150"/>
              <a:ext cx="900447" cy="878471"/>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1" name="Group 11"/>
          <p:cNvGrpSpPr/>
          <p:nvPr/>
        </p:nvGrpSpPr>
        <p:grpSpPr>
          <a:xfrm>
            <a:off x="9556349" y="3695404"/>
            <a:ext cx="3418884" cy="3118452"/>
            <a:chOff x="0" y="0"/>
            <a:chExt cx="900447" cy="821321"/>
          </a:xfrm>
        </p:grpSpPr>
        <p:sp>
          <p:nvSpPr>
            <p:cNvPr id="12" name="Freeform 12"/>
            <p:cNvSpPr/>
            <p:nvPr/>
          </p:nvSpPr>
          <p:spPr>
            <a:xfrm>
              <a:off x="0" y="0"/>
              <a:ext cx="900447" cy="821321"/>
            </a:xfrm>
            <a:custGeom>
              <a:avLst/>
              <a:gdLst/>
              <a:ahLst/>
              <a:cxnLst/>
              <a:rect l="l" t="t" r="r" b="b"/>
              <a:pathLst>
                <a:path w="900447" h="821321">
                  <a:moveTo>
                    <a:pt x="0" y="0"/>
                  </a:moveTo>
                  <a:lnTo>
                    <a:pt x="900447" y="0"/>
                  </a:lnTo>
                  <a:lnTo>
                    <a:pt x="900447" y="821321"/>
                  </a:lnTo>
                  <a:lnTo>
                    <a:pt x="0" y="821321"/>
                  </a:lnTo>
                  <a:close/>
                </a:path>
              </a:pathLst>
            </a:custGeom>
            <a:solidFill>
              <a:srgbClr val="FFFFFF"/>
            </a:solidFill>
          </p:spPr>
        </p:sp>
        <p:sp>
          <p:nvSpPr>
            <p:cNvPr id="13" name="TextBox 13"/>
            <p:cNvSpPr txBox="1"/>
            <p:nvPr/>
          </p:nvSpPr>
          <p:spPr>
            <a:xfrm>
              <a:off x="0" y="-57150"/>
              <a:ext cx="900447" cy="878471"/>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4" name="Group 14"/>
          <p:cNvGrpSpPr/>
          <p:nvPr/>
        </p:nvGrpSpPr>
        <p:grpSpPr>
          <a:xfrm>
            <a:off x="13899656" y="3695404"/>
            <a:ext cx="3359644" cy="3118452"/>
            <a:chOff x="0" y="0"/>
            <a:chExt cx="884845" cy="821321"/>
          </a:xfrm>
        </p:grpSpPr>
        <p:sp>
          <p:nvSpPr>
            <p:cNvPr id="15" name="Freeform 15"/>
            <p:cNvSpPr/>
            <p:nvPr/>
          </p:nvSpPr>
          <p:spPr>
            <a:xfrm>
              <a:off x="0" y="0"/>
              <a:ext cx="884845" cy="821321"/>
            </a:xfrm>
            <a:custGeom>
              <a:avLst/>
              <a:gdLst/>
              <a:ahLst/>
              <a:cxnLst/>
              <a:rect l="l" t="t" r="r" b="b"/>
              <a:pathLst>
                <a:path w="884845" h="821321">
                  <a:moveTo>
                    <a:pt x="0" y="0"/>
                  </a:moveTo>
                  <a:lnTo>
                    <a:pt x="884845" y="0"/>
                  </a:lnTo>
                  <a:lnTo>
                    <a:pt x="884845" y="821321"/>
                  </a:lnTo>
                  <a:lnTo>
                    <a:pt x="0" y="821321"/>
                  </a:lnTo>
                  <a:close/>
                </a:path>
              </a:pathLst>
            </a:custGeom>
            <a:solidFill>
              <a:srgbClr val="FFFFFF"/>
            </a:solidFill>
          </p:spPr>
        </p:sp>
        <p:sp>
          <p:nvSpPr>
            <p:cNvPr id="16" name="TextBox 16"/>
            <p:cNvSpPr txBox="1"/>
            <p:nvPr/>
          </p:nvSpPr>
          <p:spPr>
            <a:xfrm>
              <a:off x="0" y="-57150"/>
              <a:ext cx="884845" cy="878471"/>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7" name="Freeform 17"/>
          <p:cNvSpPr/>
          <p:nvPr/>
        </p:nvSpPr>
        <p:spPr>
          <a:xfrm>
            <a:off x="1028700" y="473494"/>
            <a:ext cx="1191207" cy="1194192"/>
          </a:xfrm>
          <a:custGeom>
            <a:avLst/>
            <a:gdLst/>
            <a:ahLst/>
            <a:cxnLst/>
            <a:rect l="l" t="t" r="r" b="b"/>
            <a:pathLst>
              <a:path w="1191207" h="1194192">
                <a:moveTo>
                  <a:pt x="0" y="0"/>
                </a:moveTo>
                <a:lnTo>
                  <a:pt x="1191207" y="0"/>
                </a:lnTo>
                <a:lnTo>
                  <a:pt x="1191207" y="1194193"/>
                </a:lnTo>
                <a:lnTo>
                  <a:pt x="0" y="1194193"/>
                </a:lnTo>
                <a:lnTo>
                  <a:pt x="0" y="0"/>
                </a:lnTo>
                <a:close/>
              </a:path>
            </a:pathLst>
          </a:custGeom>
          <a:blipFill>
            <a:blip r:embed="rId2"/>
            <a:stretch>
              <a:fillRect/>
            </a:stretch>
          </a:blipFill>
        </p:spPr>
      </p:sp>
      <p:sp>
        <p:nvSpPr>
          <p:cNvPr id="18" name="Freeform 18"/>
          <p:cNvSpPr/>
          <p:nvPr/>
        </p:nvSpPr>
        <p:spPr>
          <a:xfrm>
            <a:off x="2219907" y="473494"/>
            <a:ext cx="1127321" cy="1110411"/>
          </a:xfrm>
          <a:custGeom>
            <a:avLst/>
            <a:gdLst/>
            <a:ahLst/>
            <a:cxnLst/>
            <a:rect l="l" t="t" r="r" b="b"/>
            <a:pathLst>
              <a:path w="1127321" h="1110411">
                <a:moveTo>
                  <a:pt x="0" y="0"/>
                </a:moveTo>
                <a:lnTo>
                  <a:pt x="1127321" y="0"/>
                </a:lnTo>
                <a:lnTo>
                  <a:pt x="1127321" y="1110412"/>
                </a:lnTo>
                <a:lnTo>
                  <a:pt x="0" y="1110412"/>
                </a:lnTo>
                <a:lnTo>
                  <a:pt x="0" y="0"/>
                </a:lnTo>
                <a:close/>
              </a:path>
            </a:pathLst>
          </a:custGeom>
          <a:blipFill>
            <a:blip r:embed="rId3"/>
            <a:stretch>
              <a:fillRect/>
            </a:stretch>
          </a:blipFill>
        </p:spPr>
      </p:sp>
      <p:sp>
        <p:nvSpPr>
          <p:cNvPr id="19" name="AutoShape 19"/>
          <p:cNvSpPr/>
          <p:nvPr/>
        </p:nvSpPr>
        <p:spPr>
          <a:xfrm flipV="1">
            <a:off x="3716082" y="473494"/>
            <a:ext cx="0" cy="1194192"/>
          </a:xfrm>
          <a:prstGeom prst="line">
            <a:avLst/>
          </a:prstGeom>
          <a:ln w="38100" cap="flat">
            <a:solidFill>
              <a:srgbClr val="EEE3C2"/>
            </a:solidFill>
            <a:prstDash val="solid"/>
            <a:headEnd type="none" w="sm" len="sm"/>
            <a:tailEnd type="none" w="sm" len="sm"/>
          </a:ln>
        </p:spPr>
      </p:sp>
      <p:grpSp>
        <p:nvGrpSpPr>
          <p:cNvPr id="20" name="Group 20"/>
          <p:cNvGrpSpPr/>
          <p:nvPr/>
        </p:nvGrpSpPr>
        <p:grpSpPr>
          <a:xfrm>
            <a:off x="926764" y="7168548"/>
            <a:ext cx="3418884" cy="3118452"/>
            <a:chOff x="0" y="0"/>
            <a:chExt cx="900447" cy="821321"/>
          </a:xfrm>
        </p:grpSpPr>
        <p:sp>
          <p:nvSpPr>
            <p:cNvPr id="21" name="Freeform 21"/>
            <p:cNvSpPr/>
            <p:nvPr/>
          </p:nvSpPr>
          <p:spPr>
            <a:xfrm>
              <a:off x="0" y="0"/>
              <a:ext cx="900447" cy="821321"/>
            </a:xfrm>
            <a:custGeom>
              <a:avLst/>
              <a:gdLst/>
              <a:ahLst/>
              <a:cxnLst/>
              <a:rect l="l" t="t" r="r" b="b"/>
              <a:pathLst>
                <a:path w="900447" h="821321">
                  <a:moveTo>
                    <a:pt x="0" y="0"/>
                  </a:moveTo>
                  <a:lnTo>
                    <a:pt x="900447" y="0"/>
                  </a:lnTo>
                  <a:lnTo>
                    <a:pt x="900447" y="821321"/>
                  </a:lnTo>
                  <a:lnTo>
                    <a:pt x="0" y="821321"/>
                  </a:lnTo>
                  <a:close/>
                </a:path>
              </a:pathLst>
            </a:custGeom>
            <a:solidFill>
              <a:srgbClr val="FFFFFF"/>
            </a:solidFill>
          </p:spPr>
        </p:sp>
        <p:sp>
          <p:nvSpPr>
            <p:cNvPr id="22" name="TextBox 22"/>
            <p:cNvSpPr txBox="1"/>
            <p:nvPr/>
          </p:nvSpPr>
          <p:spPr>
            <a:xfrm>
              <a:off x="0" y="-57150"/>
              <a:ext cx="900447" cy="878471"/>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3" name="Group 23"/>
          <p:cNvGrpSpPr/>
          <p:nvPr/>
        </p:nvGrpSpPr>
        <p:grpSpPr>
          <a:xfrm>
            <a:off x="5232485" y="7168548"/>
            <a:ext cx="3418884" cy="3118452"/>
            <a:chOff x="0" y="0"/>
            <a:chExt cx="900447" cy="821321"/>
          </a:xfrm>
        </p:grpSpPr>
        <p:sp>
          <p:nvSpPr>
            <p:cNvPr id="24" name="Freeform 24"/>
            <p:cNvSpPr/>
            <p:nvPr/>
          </p:nvSpPr>
          <p:spPr>
            <a:xfrm>
              <a:off x="0" y="0"/>
              <a:ext cx="900447" cy="821321"/>
            </a:xfrm>
            <a:custGeom>
              <a:avLst/>
              <a:gdLst/>
              <a:ahLst/>
              <a:cxnLst/>
              <a:rect l="l" t="t" r="r" b="b"/>
              <a:pathLst>
                <a:path w="900447" h="821321">
                  <a:moveTo>
                    <a:pt x="0" y="0"/>
                  </a:moveTo>
                  <a:lnTo>
                    <a:pt x="900447" y="0"/>
                  </a:lnTo>
                  <a:lnTo>
                    <a:pt x="900447" y="821321"/>
                  </a:lnTo>
                  <a:lnTo>
                    <a:pt x="0" y="821321"/>
                  </a:lnTo>
                  <a:close/>
                </a:path>
              </a:pathLst>
            </a:custGeom>
            <a:solidFill>
              <a:srgbClr val="FFFFFF"/>
            </a:solidFill>
          </p:spPr>
        </p:sp>
        <p:sp>
          <p:nvSpPr>
            <p:cNvPr id="25" name="TextBox 25"/>
            <p:cNvSpPr txBox="1"/>
            <p:nvPr/>
          </p:nvSpPr>
          <p:spPr>
            <a:xfrm>
              <a:off x="0" y="-57150"/>
              <a:ext cx="900447" cy="878471"/>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6" name="Group 26"/>
          <p:cNvGrpSpPr/>
          <p:nvPr/>
        </p:nvGrpSpPr>
        <p:grpSpPr>
          <a:xfrm>
            <a:off x="9556349" y="7168548"/>
            <a:ext cx="3418884" cy="3118452"/>
            <a:chOff x="0" y="0"/>
            <a:chExt cx="900447" cy="821321"/>
          </a:xfrm>
        </p:grpSpPr>
        <p:sp>
          <p:nvSpPr>
            <p:cNvPr id="27" name="Freeform 27"/>
            <p:cNvSpPr/>
            <p:nvPr/>
          </p:nvSpPr>
          <p:spPr>
            <a:xfrm>
              <a:off x="0" y="0"/>
              <a:ext cx="900447" cy="821321"/>
            </a:xfrm>
            <a:custGeom>
              <a:avLst/>
              <a:gdLst/>
              <a:ahLst/>
              <a:cxnLst/>
              <a:rect l="l" t="t" r="r" b="b"/>
              <a:pathLst>
                <a:path w="900447" h="821321">
                  <a:moveTo>
                    <a:pt x="0" y="0"/>
                  </a:moveTo>
                  <a:lnTo>
                    <a:pt x="900447" y="0"/>
                  </a:lnTo>
                  <a:lnTo>
                    <a:pt x="900447" y="821321"/>
                  </a:lnTo>
                  <a:lnTo>
                    <a:pt x="0" y="821321"/>
                  </a:lnTo>
                  <a:close/>
                </a:path>
              </a:pathLst>
            </a:custGeom>
            <a:solidFill>
              <a:srgbClr val="FFFFFF"/>
            </a:solidFill>
          </p:spPr>
        </p:sp>
        <p:sp>
          <p:nvSpPr>
            <p:cNvPr id="28" name="TextBox 28"/>
            <p:cNvSpPr txBox="1"/>
            <p:nvPr/>
          </p:nvSpPr>
          <p:spPr>
            <a:xfrm>
              <a:off x="0" y="-38100"/>
              <a:ext cx="900447" cy="859421"/>
            </a:xfrm>
            <a:prstGeom prst="rect">
              <a:avLst/>
            </a:prstGeom>
          </p:spPr>
          <p:txBody>
            <a:bodyPr lIns="50800" tIns="50800" rIns="50800" bIns="50800" rtlCol="0" anchor="ctr"/>
            <a:lstStyle/>
            <a:p>
              <a:pPr algn="l">
                <a:lnSpc>
                  <a:spcPts val="1679"/>
                </a:lnSpc>
              </a:pPr>
              <a:endParaRPr/>
            </a:p>
            <a:p>
              <a:pPr marL="0" lvl="0" indent="0" algn="ctr">
                <a:lnSpc>
                  <a:spcPts val="2659"/>
                </a:lnSpc>
                <a:spcBef>
                  <a:spcPct val="0"/>
                </a:spcBef>
              </a:pPr>
              <a:endParaRPr/>
            </a:p>
          </p:txBody>
        </p:sp>
      </p:grpSp>
      <p:grpSp>
        <p:nvGrpSpPr>
          <p:cNvPr id="29" name="Group 29"/>
          <p:cNvGrpSpPr/>
          <p:nvPr/>
        </p:nvGrpSpPr>
        <p:grpSpPr>
          <a:xfrm>
            <a:off x="13886302" y="7168548"/>
            <a:ext cx="3418884" cy="3118452"/>
            <a:chOff x="0" y="0"/>
            <a:chExt cx="900447" cy="821321"/>
          </a:xfrm>
        </p:grpSpPr>
        <p:sp>
          <p:nvSpPr>
            <p:cNvPr id="30" name="Freeform 30"/>
            <p:cNvSpPr/>
            <p:nvPr/>
          </p:nvSpPr>
          <p:spPr>
            <a:xfrm>
              <a:off x="0" y="0"/>
              <a:ext cx="900447" cy="821321"/>
            </a:xfrm>
            <a:custGeom>
              <a:avLst/>
              <a:gdLst/>
              <a:ahLst/>
              <a:cxnLst/>
              <a:rect l="l" t="t" r="r" b="b"/>
              <a:pathLst>
                <a:path w="900447" h="821321">
                  <a:moveTo>
                    <a:pt x="0" y="0"/>
                  </a:moveTo>
                  <a:lnTo>
                    <a:pt x="900447" y="0"/>
                  </a:lnTo>
                  <a:lnTo>
                    <a:pt x="900447" y="821321"/>
                  </a:lnTo>
                  <a:lnTo>
                    <a:pt x="0" y="821321"/>
                  </a:lnTo>
                  <a:close/>
                </a:path>
              </a:pathLst>
            </a:custGeom>
            <a:solidFill>
              <a:srgbClr val="FFFFFF"/>
            </a:solidFill>
          </p:spPr>
        </p:sp>
        <p:sp>
          <p:nvSpPr>
            <p:cNvPr id="31" name="TextBox 31"/>
            <p:cNvSpPr txBox="1"/>
            <p:nvPr/>
          </p:nvSpPr>
          <p:spPr>
            <a:xfrm>
              <a:off x="0" y="-57150"/>
              <a:ext cx="900447" cy="878471"/>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32" name="Freeform 32"/>
          <p:cNvSpPr/>
          <p:nvPr/>
        </p:nvSpPr>
        <p:spPr>
          <a:xfrm rot="-455969">
            <a:off x="653977" y="3287109"/>
            <a:ext cx="1856803" cy="1299762"/>
          </a:xfrm>
          <a:custGeom>
            <a:avLst/>
            <a:gdLst/>
            <a:ahLst/>
            <a:cxnLst/>
            <a:rect l="l" t="t" r="r" b="b"/>
            <a:pathLst>
              <a:path w="1856803" h="1299762">
                <a:moveTo>
                  <a:pt x="0" y="0"/>
                </a:moveTo>
                <a:lnTo>
                  <a:pt x="1856803" y="0"/>
                </a:lnTo>
                <a:lnTo>
                  <a:pt x="1856803" y="1299762"/>
                </a:lnTo>
                <a:lnTo>
                  <a:pt x="0" y="1299762"/>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33" name="Freeform 33"/>
          <p:cNvSpPr/>
          <p:nvPr/>
        </p:nvSpPr>
        <p:spPr>
          <a:xfrm>
            <a:off x="7300925" y="3403886"/>
            <a:ext cx="1883950" cy="1617842"/>
          </a:xfrm>
          <a:custGeom>
            <a:avLst/>
            <a:gdLst/>
            <a:ahLst/>
            <a:cxnLst/>
            <a:rect l="l" t="t" r="r" b="b"/>
            <a:pathLst>
              <a:path w="1883950" h="1617842">
                <a:moveTo>
                  <a:pt x="0" y="0"/>
                </a:moveTo>
                <a:lnTo>
                  <a:pt x="1883949" y="0"/>
                </a:lnTo>
                <a:lnTo>
                  <a:pt x="1883949" y="1617842"/>
                </a:lnTo>
                <a:lnTo>
                  <a:pt x="0" y="1617842"/>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34" name="Freeform 34"/>
          <p:cNvSpPr/>
          <p:nvPr/>
        </p:nvSpPr>
        <p:spPr>
          <a:xfrm>
            <a:off x="11809489" y="3312085"/>
            <a:ext cx="1391344" cy="1617842"/>
          </a:xfrm>
          <a:custGeom>
            <a:avLst/>
            <a:gdLst/>
            <a:ahLst/>
            <a:cxnLst/>
            <a:rect l="l" t="t" r="r" b="b"/>
            <a:pathLst>
              <a:path w="1391344" h="1617842">
                <a:moveTo>
                  <a:pt x="0" y="0"/>
                </a:moveTo>
                <a:lnTo>
                  <a:pt x="1391344" y="0"/>
                </a:lnTo>
                <a:lnTo>
                  <a:pt x="1391344" y="1617841"/>
                </a:lnTo>
                <a:lnTo>
                  <a:pt x="0" y="1617841"/>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35" name="Freeform 35"/>
          <p:cNvSpPr/>
          <p:nvPr/>
        </p:nvSpPr>
        <p:spPr>
          <a:xfrm rot="935019">
            <a:off x="15704102" y="3519853"/>
            <a:ext cx="1736333" cy="1385909"/>
          </a:xfrm>
          <a:custGeom>
            <a:avLst/>
            <a:gdLst/>
            <a:ahLst/>
            <a:cxnLst/>
            <a:rect l="l" t="t" r="r" b="b"/>
            <a:pathLst>
              <a:path w="1736333" h="1385909">
                <a:moveTo>
                  <a:pt x="0" y="0"/>
                </a:moveTo>
                <a:lnTo>
                  <a:pt x="1736333" y="0"/>
                </a:lnTo>
                <a:lnTo>
                  <a:pt x="1736333" y="1385909"/>
                </a:lnTo>
                <a:lnTo>
                  <a:pt x="0" y="1385909"/>
                </a:lnTo>
                <a:lnTo>
                  <a:pt x="0" y="0"/>
                </a:lnTo>
                <a:close/>
              </a:path>
            </a:pathLst>
          </a:custGeom>
          <a:blipFill>
            <a:blip r:embed="rId7"/>
            <a:stretch>
              <a:fillRect/>
            </a:stretch>
          </a:blipFill>
        </p:spPr>
      </p:sp>
      <p:sp>
        <p:nvSpPr>
          <p:cNvPr id="36" name="Freeform 36"/>
          <p:cNvSpPr/>
          <p:nvPr/>
        </p:nvSpPr>
        <p:spPr>
          <a:xfrm rot="954268">
            <a:off x="7343177" y="7019648"/>
            <a:ext cx="1723778" cy="1588030"/>
          </a:xfrm>
          <a:custGeom>
            <a:avLst/>
            <a:gdLst/>
            <a:ahLst/>
            <a:cxnLst/>
            <a:rect l="l" t="t" r="r" b="b"/>
            <a:pathLst>
              <a:path w="1723778" h="1588030">
                <a:moveTo>
                  <a:pt x="0" y="0"/>
                </a:moveTo>
                <a:lnTo>
                  <a:pt x="1723778" y="0"/>
                </a:lnTo>
                <a:lnTo>
                  <a:pt x="1723778" y="1588030"/>
                </a:lnTo>
                <a:lnTo>
                  <a:pt x="0" y="1588030"/>
                </a:lnTo>
                <a:lnTo>
                  <a:pt x="0" y="0"/>
                </a:lnTo>
                <a:close/>
              </a:path>
            </a:pathLst>
          </a:custGeom>
          <a:blipFill>
            <a:blip r:embed="rId8"/>
            <a:stretch>
              <a:fillRect/>
            </a:stretch>
          </a:blipFill>
        </p:spPr>
      </p:sp>
      <p:sp>
        <p:nvSpPr>
          <p:cNvPr id="37" name="Freeform 37"/>
          <p:cNvSpPr/>
          <p:nvPr/>
        </p:nvSpPr>
        <p:spPr>
          <a:xfrm rot="90512">
            <a:off x="708821" y="6713872"/>
            <a:ext cx="1607777" cy="1607777"/>
          </a:xfrm>
          <a:custGeom>
            <a:avLst/>
            <a:gdLst/>
            <a:ahLst/>
            <a:cxnLst/>
            <a:rect l="l" t="t" r="r" b="b"/>
            <a:pathLst>
              <a:path w="1607777" h="1607777">
                <a:moveTo>
                  <a:pt x="0" y="0"/>
                </a:moveTo>
                <a:lnTo>
                  <a:pt x="1607777" y="0"/>
                </a:lnTo>
                <a:lnTo>
                  <a:pt x="1607777" y="1607777"/>
                </a:lnTo>
                <a:lnTo>
                  <a:pt x="0" y="1607777"/>
                </a:lnTo>
                <a:lnTo>
                  <a:pt x="0" y="0"/>
                </a:lnTo>
                <a:close/>
              </a:path>
            </a:pathLst>
          </a:custGeom>
          <a:blipFill>
            <a:blip>
              <a:extLst>
                <a:ext uri="{96DAC541-7B7A-43D3-8B79-37D633B846F1}">
                  <asvg:svgBlip xmlns:asvg="http://schemas.microsoft.com/office/drawing/2016/SVG/main" r:embed="rId9"/>
                </a:ext>
              </a:extLst>
            </a:blip>
            <a:stretch>
              <a:fillRect/>
            </a:stretch>
          </a:blipFill>
        </p:spPr>
      </p:sp>
      <p:sp>
        <p:nvSpPr>
          <p:cNvPr id="38" name="Freeform 38"/>
          <p:cNvSpPr/>
          <p:nvPr/>
        </p:nvSpPr>
        <p:spPr>
          <a:xfrm>
            <a:off x="11857114" y="6857291"/>
            <a:ext cx="1391344" cy="1441807"/>
          </a:xfrm>
          <a:custGeom>
            <a:avLst/>
            <a:gdLst/>
            <a:ahLst/>
            <a:cxnLst/>
            <a:rect l="l" t="t" r="r" b="b"/>
            <a:pathLst>
              <a:path w="1391344" h="1441807">
                <a:moveTo>
                  <a:pt x="0" y="0"/>
                </a:moveTo>
                <a:lnTo>
                  <a:pt x="1391344" y="0"/>
                </a:lnTo>
                <a:lnTo>
                  <a:pt x="1391344" y="1441807"/>
                </a:lnTo>
                <a:lnTo>
                  <a:pt x="0" y="1441807"/>
                </a:lnTo>
                <a:lnTo>
                  <a:pt x="0" y="0"/>
                </a:lnTo>
                <a:close/>
              </a:path>
            </a:pathLst>
          </a:custGeom>
          <a:blipFill>
            <a:blip>
              <a:extLst>
                <a:ext uri="{96DAC541-7B7A-43D3-8B79-37D633B846F1}">
                  <asvg:svgBlip xmlns:asvg="http://schemas.microsoft.com/office/drawing/2016/SVG/main" r:embed="rId10"/>
                </a:ext>
              </a:extLst>
            </a:blip>
            <a:stretch>
              <a:fillRect/>
            </a:stretch>
          </a:blipFill>
        </p:spPr>
      </p:sp>
      <p:sp>
        <p:nvSpPr>
          <p:cNvPr id="39" name="Freeform 39"/>
          <p:cNvSpPr/>
          <p:nvPr/>
        </p:nvSpPr>
        <p:spPr>
          <a:xfrm>
            <a:off x="15957783" y="6857291"/>
            <a:ext cx="1932773" cy="1241807"/>
          </a:xfrm>
          <a:custGeom>
            <a:avLst/>
            <a:gdLst/>
            <a:ahLst/>
            <a:cxnLst/>
            <a:rect l="l" t="t" r="r" b="b"/>
            <a:pathLst>
              <a:path w="1932773" h="1241807">
                <a:moveTo>
                  <a:pt x="0" y="0"/>
                </a:moveTo>
                <a:lnTo>
                  <a:pt x="1932773" y="0"/>
                </a:lnTo>
                <a:lnTo>
                  <a:pt x="1932773" y="1241807"/>
                </a:lnTo>
                <a:lnTo>
                  <a:pt x="0" y="1241807"/>
                </a:lnTo>
                <a:lnTo>
                  <a:pt x="0" y="0"/>
                </a:lnTo>
                <a:close/>
              </a:path>
            </a:pathLst>
          </a:custGeom>
          <a:blipFill>
            <a:blip r:embed="rId11"/>
            <a:stretch>
              <a:fillRect/>
            </a:stretch>
          </a:blipFill>
        </p:spPr>
      </p:sp>
      <p:sp>
        <p:nvSpPr>
          <p:cNvPr id="40" name="TextBox 40"/>
          <p:cNvSpPr txBox="1"/>
          <p:nvPr/>
        </p:nvSpPr>
        <p:spPr>
          <a:xfrm>
            <a:off x="2749213" y="2254810"/>
            <a:ext cx="13004673" cy="1028700"/>
          </a:xfrm>
          <a:prstGeom prst="rect">
            <a:avLst/>
          </a:prstGeom>
        </p:spPr>
        <p:txBody>
          <a:bodyPr lIns="0" tIns="0" rIns="0" bIns="0" rtlCol="0" anchor="t">
            <a:spAutoFit/>
          </a:bodyPr>
          <a:lstStyle/>
          <a:p>
            <a:pPr marL="0" lvl="0" indent="0" algn="l">
              <a:lnSpc>
                <a:spcPts val="8400"/>
              </a:lnSpc>
              <a:spcBef>
                <a:spcPct val="0"/>
              </a:spcBef>
            </a:pPr>
            <a:r>
              <a:rPr lang="en-US" sz="6000" spc="-300">
                <a:solidFill>
                  <a:srgbClr val="000000"/>
                </a:solidFill>
                <a:latin typeface="DM Serif Display"/>
                <a:ea typeface="DM Serif Display"/>
                <a:cs typeface="DM Serif Display"/>
                <a:sym typeface="DM Serif Display"/>
              </a:rPr>
              <a:t>Timeline Pengembangan Jamu Budeh Mita</a:t>
            </a:r>
          </a:p>
        </p:txBody>
      </p:sp>
      <p:sp>
        <p:nvSpPr>
          <p:cNvPr id="41" name="TextBox 41"/>
          <p:cNvSpPr txBox="1"/>
          <p:nvPr/>
        </p:nvSpPr>
        <p:spPr>
          <a:xfrm>
            <a:off x="4124624" y="330619"/>
            <a:ext cx="1180009" cy="909623"/>
          </a:xfrm>
          <a:prstGeom prst="rect">
            <a:avLst/>
          </a:prstGeom>
        </p:spPr>
        <p:txBody>
          <a:bodyPr lIns="0" tIns="0" rIns="0" bIns="0" rtlCol="0" anchor="t">
            <a:spAutoFit/>
          </a:bodyPr>
          <a:lstStyle/>
          <a:p>
            <a:pPr algn="ctr">
              <a:lnSpc>
                <a:spcPts val="7088"/>
              </a:lnSpc>
            </a:pPr>
            <a:r>
              <a:rPr lang="en-US" sz="5063" b="1">
                <a:solidFill>
                  <a:srgbClr val="000000"/>
                </a:solidFill>
                <a:latin typeface="Poppins Bold"/>
                <a:ea typeface="Poppins Bold"/>
                <a:cs typeface="Poppins Bold"/>
                <a:sym typeface="Poppins Bold"/>
              </a:rPr>
              <a:t>UM </a:t>
            </a:r>
          </a:p>
        </p:txBody>
      </p:sp>
      <p:sp>
        <p:nvSpPr>
          <p:cNvPr id="42" name="TextBox 42"/>
          <p:cNvSpPr txBox="1"/>
          <p:nvPr/>
        </p:nvSpPr>
        <p:spPr>
          <a:xfrm>
            <a:off x="5268576" y="492466"/>
            <a:ext cx="2213850" cy="633555"/>
          </a:xfrm>
          <a:prstGeom prst="rect">
            <a:avLst/>
          </a:prstGeom>
        </p:spPr>
        <p:txBody>
          <a:bodyPr lIns="0" tIns="0" rIns="0" bIns="0" rtlCol="0" anchor="t">
            <a:spAutoFit/>
          </a:bodyPr>
          <a:lstStyle/>
          <a:p>
            <a:pPr algn="ctr">
              <a:lnSpc>
                <a:spcPts val="4974"/>
              </a:lnSpc>
            </a:pPr>
            <a:r>
              <a:rPr lang="en-US" sz="3553">
                <a:solidFill>
                  <a:srgbClr val="000000"/>
                </a:solidFill>
                <a:latin typeface="Poppins"/>
                <a:ea typeface="Poppins"/>
                <a:cs typeface="Poppins"/>
                <a:sym typeface="Poppins"/>
              </a:rPr>
              <a:t>Indonesia</a:t>
            </a:r>
          </a:p>
        </p:txBody>
      </p:sp>
      <p:sp>
        <p:nvSpPr>
          <p:cNvPr id="43" name="TextBox 43"/>
          <p:cNvSpPr txBox="1"/>
          <p:nvPr/>
        </p:nvSpPr>
        <p:spPr>
          <a:xfrm>
            <a:off x="4048703" y="1139949"/>
            <a:ext cx="2601244" cy="423898"/>
          </a:xfrm>
          <a:prstGeom prst="rect">
            <a:avLst/>
          </a:prstGeom>
        </p:spPr>
        <p:txBody>
          <a:bodyPr lIns="0" tIns="0" rIns="0" bIns="0" rtlCol="0" anchor="t">
            <a:spAutoFit/>
          </a:bodyPr>
          <a:lstStyle/>
          <a:p>
            <a:pPr algn="ctr">
              <a:lnSpc>
                <a:spcPts val="3284"/>
              </a:lnSpc>
            </a:pPr>
            <a:r>
              <a:rPr lang="en-US" sz="2345" b="1">
                <a:solidFill>
                  <a:srgbClr val="000000"/>
                </a:solidFill>
                <a:latin typeface="Poppins Bold"/>
                <a:ea typeface="Poppins Bold"/>
                <a:cs typeface="Poppins Bold"/>
                <a:sym typeface="Poppins Bold"/>
              </a:rPr>
              <a:t>(UNISMA BEKASI)</a:t>
            </a:r>
          </a:p>
        </p:txBody>
      </p:sp>
      <p:sp>
        <p:nvSpPr>
          <p:cNvPr id="44" name="TextBox 44"/>
          <p:cNvSpPr txBox="1"/>
          <p:nvPr/>
        </p:nvSpPr>
        <p:spPr>
          <a:xfrm>
            <a:off x="850926" y="4863251"/>
            <a:ext cx="3429060" cy="1317625"/>
          </a:xfrm>
          <a:prstGeom prst="rect">
            <a:avLst/>
          </a:prstGeom>
        </p:spPr>
        <p:txBody>
          <a:bodyPr lIns="0" tIns="0" rIns="0" bIns="0" rtlCol="0" anchor="t">
            <a:spAutoFit/>
          </a:bodyPr>
          <a:lstStyle/>
          <a:p>
            <a:pPr marL="539748" lvl="1" indent="-269874" algn="l">
              <a:lnSpc>
                <a:spcPts val="3499"/>
              </a:lnSpc>
              <a:buFont typeface="Arial"/>
              <a:buChar char="•"/>
            </a:pPr>
            <a:r>
              <a:rPr lang="en-US" sz="2499">
                <a:solidFill>
                  <a:srgbClr val="000000"/>
                </a:solidFill>
                <a:latin typeface="Poppins"/>
                <a:ea typeface="Poppins"/>
                <a:cs typeface="Poppins"/>
                <a:sym typeface="Poppins"/>
              </a:rPr>
              <a:t>Rebranding logo</a:t>
            </a:r>
          </a:p>
          <a:p>
            <a:pPr marL="539748" lvl="1" indent="-269874" algn="l">
              <a:lnSpc>
                <a:spcPts val="3499"/>
              </a:lnSpc>
              <a:buFont typeface="Arial"/>
              <a:buChar char="•"/>
            </a:pPr>
            <a:r>
              <a:rPr lang="en-US" sz="2499">
                <a:solidFill>
                  <a:srgbClr val="000000"/>
                </a:solidFill>
                <a:latin typeface="Poppins"/>
                <a:ea typeface="Poppins"/>
                <a:cs typeface="Poppins"/>
                <a:sym typeface="Poppins"/>
              </a:rPr>
              <a:t>Stiker</a:t>
            </a:r>
          </a:p>
          <a:p>
            <a:pPr marL="539748" lvl="1" indent="-269874" algn="l">
              <a:lnSpc>
                <a:spcPts val="3499"/>
              </a:lnSpc>
              <a:buFont typeface="Arial"/>
              <a:buChar char="•"/>
            </a:pPr>
            <a:r>
              <a:rPr lang="en-US" sz="2499">
                <a:solidFill>
                  <a:srgbClr val="000000"/>
                </a:solidFill>
                <a:latin typeface="Poppins"/>
                <a:ea typeface="Poppins"/>
                <a:cs typeface="Poppins"/>
                <a:sym typeface="Poppins"/>
              </a:rPr>
              <a:t>Kemasan produk</a:t>
            </a:r>
          </a:p>
        </p:txBody>
      </p:sp>
      <p:sp>
        <p:nvSpPr>
          <p:cNvPr id="45" name="TextBox 45"/>
          <p:cNvSpPr txBox="1"/>
          <p:nvPr/>
        </p:nvSpPr>
        <p:spPr>
          <a:xfrm>
            <a:off x="5273608" y="4893845"/>
            <a:ext cx="3327112" cy="1755775"/>
          </a:xfrm>
          <a:prstGeom prst="rect">
            <a:avLst/>
          </a:prstGeom>
        </p:spPr>
        <p:txBody>
          <a:bodyPr lIns="0" tIns="0" rIns="0" bIns="0" rtlCol="0" anchor="t">
            <a:spAutoFit/>
          </a:bodyPr>
          <a:lstStyle/>
          <a:p>
            <a:pPr marL="539749" lvl="1" indent="-269875" algn="l">
              <a:lnSpc>
                <a:spcPts val="3499"/>
              </a:lnSpc>
              <a:buFont typeface="Arial"/>
              <a:buChar char="•"/>
            </a:pPr>
            <a:r>
              <a:rPr lang="en-US" sz="2499">
                <a:solidFill>
                  <a:srgbClr val="000000"/>
                </a:solidFill>
                <a:latin typeface="Poppins"/>
                <a:ea typeface="Poppins"/>
                <a:cs typeface="Poppins"/>
                <a:sym typeface="Poppins"/>
              </a:rPr>
              <a:t>Penguatan identitas merek</a:t>
            </a:r>
          </a:p>
          <a:p>
            <a:pPr marL="539749" lvl="1" indent="-269875" algn="l">
              <a:lnSpc>
                <a:spcPts val="3499"/>
              </a:lnSpc>
              <a:buFont typeface="Arial"/>
              <a:buChar char="•"/>
            </a:pPr>
            <a:r>
              <a:rPr lang="en-US" sz="2499">
                <a:solidFill>
                  <a:srgbClr val="000000"/>
                </a:solidFill>
                <a:latin typeface="Poppins"/>
                <a:ea typeface="Poppins"/>
                <a:cs typeface="Poppins"/>
                <a:sym typeface="Poppins"/>
              </a:rPr>
              <a:t>promosi produk</a:t>
            </a:r>
          </a:p>
          <a:p>
            <a:pPr algn="ctr">
              <a:lnSpc>
                <a:spcPts val="3499"/>
              </a:lnSpc>
            </a:pPr>
            <a:endParaRPr lang="en-US" sz="2499">
              <a:solidFill>
                <a:srgbClr val="000000"/>
              </a:solidFill>
              <a:latin typeface="Poppins"/>
              <a:ea typeface="Poppins"/>
              <a:cs typeface="Poppins"/>
              <a:sym typeface="Poppins"/>
            </a:endParaRPr>
          </a:p>
        </p:txBody>
      </p:sp>
      <p:sp>
        <p:nvSpPr>
          <p:cNvPr id="46" name="TextBox 46"/>
          <p:cNvSpPr txBox="1"/>
          <p:nvPr/>
        </p:nvSpPr>
        <p:spPr>
          <a:xfrm>
            <a:off x="9546824" y="5187955"/>
            <a:ext cx="3327112" cy="879475"/>
          </a:xfrm>
          <a:prstGeom prst="rect">
            <a:avLst/>
          </a:prstGeom>
        </p:spPr>
        <p:txBody>
          <a:bodyPr lIns="0" tIns="0" rIns="0" bIns="0" rtlCol="0" anchor="t">
            <a:spAutoFit/>
          </a:bodyPr>
          <a:lstStyle/>
          <a:p>
            <a:pPr algn="ctr">
              <a:lnSpc>
                <a:spcPts val="3499"/>
              </a:lnSpc>
            </a:pPr>
            <a:r>
              <a:rPr lang="en-US" sz="2499">
                <a:solidFill>
                  <a:srgbClr val="000000"/>
                </a:solidFill>
                <a:latin typeface="Poppins"/>
                <a:ea typeface="Poppins"/>
                <a:cs typeface="Poppins"/>
                <a:sym typeface="Poppins"/>
              </a:rPr>
              <a:t>Pengurusan NIB dan PIRT</a:t>
            </a:r>
          </a:p>
        </p:txBody>
      </p:sp>
      <p:sp>
        <p:nvSpPr>
          <p:cNvPr id="47" name="TextBox 47"/>
          <p:cNvSpPr txBox="1"/>
          <p:nvPr/>
        </p:nvSpPr>
        <p:spPr>
          <a:xfrm>
            <a:off x="13886302" y="5187955"/>
            <a:ext cx="3327112" cy="879475"/>
          </a:xfrm>
          <a:prstGeom prst="rect">
            <a:avLst/>
          </a:prstGeom>
        </p:spPr>
        <p:txBody>
          <a:bodyPr lIns="0" tIns="0" rIns="0" bIns="0" rtlCol="0" anchor="t">
            <a:spAutoFit/>
          </a:bodyPr>
          <a:lstStyle/>
          <a:p>
            <a:pPr algn="ctr">
              <a:lnSpc>
                <a:spcPts val="3499"/>
              </a:lnSpc>
            </a:pPr>
            <a:r>
              <a:rPr lang="en-US" sz="2499">
                <a:solidFill>
                  <a:srgbClr val="000000"/>
                </a:solidFill>
                <a:latin typeface="Poppins"/>
                <a:ea typeface="Poppins"/>
                <a:cs typeface="Poppins"/>
                <a:sym typeface="Poppins"/>
              </a:rPr>
              <a:t>Sertifikasi Halal Self Declare</a:t>
            </a:r>
          </a:p>
        </p:txBody>
      </p:sp>
      <p:sp>
        <p:nvSpPr>
          <p:cNvPr id="48" name="TextBox 48"/>
          <p:cNvSpPr txBox="1"/>
          <p:nvPr/>
        </p:nvSpPr>
        <p:spPr>
          <a:xfrm>
            <a:off x="963578" y="8513983"/>
            <a:ext cx="3327112" cy="879475"/>
          </a:xfrm>
          <a:prstGeom prst="rect">
            <a:avLst/>
          </a:prstGeom>
        </p:spPr>
        <p:txBody>
          <a:bodyPr lIns="0" tIns="0" rIns="0" bIns="0" rtlCol="0" anchor="t">
            <a:spAutoFit/>
          </a:bodyPr>
          <a:lstStyle/>
          <a:p>
            <a:pPr algn="ctr">
              <a:lnSpc>
                <a:spcPts val="3499"/>
              </a:lnSpc>
            </a:pPr>
            <a:r>
              <a:rPr lang="en-US" sz="2499">
                <a:solidFill>
                  <a:srgbClr val="000000"/>
                </a:solidFill>
                <a:latin typeface="Poppins"/>
                <a:ea typeface="Poppins"/>
                <a:cs typeface="Poppins"/>
                <a:sym typeface="Poppins"/>
              </a:rPr>
              <a:t>Pembuatan akun media sosial bisnis</a:t>
            </a:r>
          </a:p>
        </p:txBody>
      </p:sp>
      <p:sp>
        <p:nvSpPr>
          <p:cNvPr id="49" name="TextBox 49"/>
          <p:cNvSpPr txBox="1"/>
          <p:nvPr/>
        </p:nvSpPr>
        <p:spPr>
          <a:xfrm>
            <a:off x="5359857" y="8513983"/>
            <a:ext cx="3154615" cy="1317726"/>
          </a:xfrm>
          <a:prstGeom prst="rect">
            <a:avLst/>
          </a:prstGeom>
        </p:spPr>
        <p:txBody>
          <a:bodyPr lIns="0" tIns="0" rIns="0" bIns="0" rtlCol="0" anchor="t">
            <a:spAutoFit/>
          </a:bodyPr>
          <a:lstStyle/>
          <a:p>
            <a:pPr algn="ctr">
              <a:lnSpc>
                <a:spcPts val="3494"/>
              </a:lnSpc>
            </a:pPr>
            <a:r>
              <a:rPr lang="en-US" sz="2496">
                <a:solidFill>
                  <a:srgbClr val="000000"/>
                </a:solidFill>
                <a:latin typeface="Poppins"/>
                <a:ea typeface="Poppins"/>
                <a:cs typeface="Poppins"/>
                <a:sym typeface="Poppins"/>
              </a:rPr>
              <a:t>Pembuatan konten promosi dan digital marketing</a:t>
            </a:r>
          </a:p>
        </p:txBody>
      </p:sp>
      <p:sp>
        <p:nvSpPr>
          <p:cNvPr id="50" name="TextBox 50"/>
          <p:cNvSpPr txBox="1"/>
          <p:nvPr/>
        </p:nvSpPr>
        <p:spPr>
          <a:xfrm>
            <a:off x="9576531" y="8513983"/>
            <a:ext cx="3286750" cy="1317726"/>
          </a:xfrm>
          <a:prstGeom prst="rect">
            <a:avLst/>
          </a:prstGeom>
        </p:spPr>
        <p:txBody>
          <a:bodyPr lIns="0" tIns="0" rIns="0" bIns="0" rtlCol="0" anchor="t">
            <a:spAutoFit/>
          </a:bodyPr>
          <a:lstStyle/>
          <a:p>
            <a:pPr algn="ctr">
              <a:lnSpc>
                <a:spcPts val="3494"/>
              </a:lnSpc>
            </a:pPr>
            <a:r>
              <a:rPr lang="en-US" sz="2496">
                <a:solidFill>
                  <a:srgbClr val="000000"/>
                </a:solidFill>
                <a:latin typeface="Poppins"/>
                <a:ea typeface="Poppins"/>
                <a:cs typeface="Poppins"/>
                <a:sym typeface="Poppins"/>
              </a:rPr>
              <a:t>Perluasan distribusi dan peningkatan penjualan</a:t>
            </a:r>
          </a:p>
        </p:txBody>
      </p:sp>
      <p:sp>
        <p:nvSpPr>
          <p:cNvPr id="51" name="TextBox 51"/>
          <p:cNvSpPr txBox="1"/>
          <p:nvPr/>
        </p:nvSpPr>
        <p:spPr>
          <a:xfrm>
            <a:off x="13840416" y="8513983"/>
            <a:ext cx="3464673" cy="1317726"/>
          </a:xfrm>
          <a:prstGeom prst="rect">
            <a:avLst/>
          </a:prstGeom>
        </p:spPr>
        <p:txBody>
          <a:bodyPr lIns="0" tIns="0" rIns="0" bIns="0" rtlCol="0" anchor="t">
            <a:spAutoFit/>
          </a:bodyPr>
          <a:lstStyle/>
          <a:p>
            <a:pPr algn="ctr">
              <a:lnSpc>
                <a:spcPts val="3494"/>
              </a:lnSpc>
            </a:pPr>
            <a:r>
              <a:rPr lang="en-US" sz="2496">
                <a:solidFill>
                  <a:srgbClr val="000000"/>
                </a:solidFill>
                <a:latin typeface="Poppins"/>
                <a:ea typeface="Poppins"/>
                <a:cs typeface="Poppins"/>
                <a:sym typeface="Poppins"/>
              </a:rPr>
              <a:t>Evaluasi dan pengembangan usaha berkelanjutan</a:t>
            </a:r>
          </a:p>
        </p:txBody>
      </p:sp>
      <p:sp>
        <p:nvSpPr>
          <p:cNvPr id="52" name="TextBox 52"/>
          <p:cNvSpPr txBox="1"/>
          <p:nvPr/>
        </p:nvSpPr>
        <p:spPr>
          <a:xfrm>
            <a:off x="2523617" y="3903244"/>
            <a:ext cx="1383109" cy="509905"/>
          </a:xfrm>
          <a:prstGeom prst="rect">
            <a:avLst/>
          </a:prstGeom>
        </p:spPr>
        <p:txBody>
          <a:bodyPr lIns="0" tIns="0" rIns="0" bIns="0" rtlCol="0" anchor="t">
            <a:spAutoFit/>
          </a:bodyPr>
          <a:lstStyle/>
          <a:p>
            <a:pPr algn="ctr">
              <a:lnSpc>
                <a:spcPts val="3919"/>
              </a:lnSpc>
            </a:pPr>
            <a:r>
              <a:rPr lang="en-US" sz="2799" b="1">
                <a:solidFill>
                  <a:srgbClr val="000000"/>
                </a:solidFill>
                <a:latin typeface="Poppins Bold"/>
                <a:ea typeface="Poppins Bold"/>
                <a:cs typeface="Poppins Bold"/>
                <a:sym typeface="Poppins Bold"/>
              </a:rPr>
              <a:t>Tahap 1</a:t>
            </a:r>
          </a:p>
        </p:txBody>
      </p:sp>
      <p:sp>
        <p:nvSpPr>
          <p:cNvPr id="53" name="TextBox 53"/>
          <p:cNvSpPr txBox="1"/>
          <p:nvPr/>
        </p:nvSpPr>
        <p:spPr>
          <a:xfrm>
            <a:off x="5649276" y="3879289"/>
            <a:ext cx="1452449" cy="509905"/>
          </a:xfrm>
          <a:prstGeom prst="rect">
            <a:avLst/>
          </a:prstGeom>
        </p:spPr>
        <p:txBody>
          <a:bodyPr lIns="0" tIns="0" rIns="0" bIns="0" rtlCol="0" anchor="t">
            <a:spAutoFit/>
          </a:bodyPr>
          <a:lstStyle/>
          <a:p>
            <a:pPr algn="ctr">
              <a:lnSpc>
                <a:spcPts val="3919"/>
              </a:lnSpc>
            </a:pPr>
            <a:r>
              <a:rPr lang="en-US" sz="2799" b="1">
                <a:solidFill>
                  <a:srgbClr val="000000"/>
                </a:solidFill>
                <a:latin typeface="Poppins Bold"/>
                <a:ea typeface="Poppins Bold"/>
                <a:cs typeface="Poppins Bold"/>
                <a:sym typeface="Poppins Bold"/>
              </a:rPr>
              <a:t>Tahap 2</a:t>
            </a:r>
          </a:p>
        </p:txBody>
      </p:sp>
      <p:sp>
        <p:nvSpPr>
          <p:cNvPr id="54" name="TextBox 54"/>
          <p:cNvSpPr txBox="1"/>
          <p:nvPr/>
        </p:nvSpPr>
        <p:spPr>
          <a:xfrm>
            <a:off x="9941589" y="3903244"/>
            <a:ext cx="1464525" cy="509905"/>
          </a:xfrm>
          <a:prstGeom prst="rect">
            <a:avLst/>
          </a:prstGeom>
        </p:spPr>
        <p:txBody>
          <a:bodyPr lIns="0" tIns="0" rIns="0" bIns="0" rtlCol="0" anchor="t">
            <a:spAutoFit/>
          </a:bodyPr>
          <a:lstStyle/>
          <a:p>
            <a:pPr algn="ctr">
              <a:lnSpc>
                <a:spcPts val="3919"/>
              </a:lnSpc>
            </a:pPr>
            <a:r>
              <a:rPr lang="en-US" sz="2799" b="1">
                <a:solidFill>
                  <a:srgbClr val="000000"/>
                </a:solidFill>
                <a:latin typeface="Poppins Bold"/>
                <a:ea typeface="Poppins Bold"/>
                <a:cs typeface="Poppins Bold"/>
                <a:sym typeface="Poppins Bold"/>
              </a:rPr>
              <a:t>Tahap 3</a:t>
            </a:r>
          </a:p>
        </p:txBody>
      </p:sp>
      <p:sp>
        <p:nvSpPr>
          <p:cNvPr id="55" name="TextBox 55"/>
          <p:cNvSpPr txBox="1"/>
          <p:nvPr/>
        </p:nvSpPr>
        <p:spPr>
          <a:xfrm>
            <a:off x="14060471" y="3903244"/>
            <a:ext cx="1490096" cy="509905"/>
          </a:xfrm>
          <a:prstGeom prst="rect">
            <a:avLst/>
          </a:prstGeom>
        </p:spPr>
        <p:txBody>
          <a:bodyPr lIns="0" tIns="0" rIns="0" bIns="0" rtlCol="0" anchor="t">
            <a:spAutoFit/>
          </a:bodyPr>
          <a:lstStyle/>
          <a:p>
            <a:pPr algn="ctr">
              <a:lnSpc>
                <a:spcPts val="3919"/>
              </a:lnSpc>
            </a:pPr>
            <a:r>
              <a:rPr lang="en-US" sz="2799" b="1">
                <a:solidFill>
                  <a:srgbClr val="000000"/>
                </a:solidFill>
                <a:latin typeface="Poppins Bold"/>
                <a:ea typeface="Poppins Bold"/>
                <a:cs typeface="Poppins Bold"/>
                <a:sym typeface="Poppins Bold"/>
              </a:rPr>
              <a:t>Tahap 4</a:t>
            </a:r>
          </a:p>
        </p:txBody>
      </p:sp>
      <p:sp>
        <p:nvSpPr>
          <p:cNvPr id="56" name="TextBox 56"/>
          <p:cNvSpPr txBox="1"/>
          <p:nvPr/>
        </p:nvSpPr>
        <p:spPr>
          <a:xfrm>
            <a:off x="2376289" y="7504100"/>
            <a:ext cx="1480514" cy="509905"/>
          </a:xfrm>
          <a:prstGeom prst="rect">
            <a:avLst/>
          </a:prstGeom>
        </p:spPr>
        <p:txBody>
          <a:bodyPr lIns="0" tIns="0" rIns="0" bIns="0" rtlCol="0" anchor="t">
            <a:spAutoFit/>
          </a:bodyPr>
          <a:lstStyle/>
          <a:p>
            <a:pPr algn="ctr">
              <a:lnSpc>
                <a:spcPts val="3919"/>
              </a:lnSpc>
            </a:pPr>
            <a:r>
              <a:rPr lang="en-US" sz="2799" b="1">
                <a:solidFill>
                  <a:srgbClr val="000000"/>
                </a:solidFill>
                <a:latin typeface="Poppins Bold"/>
                <a:ea typeface="Poppins Bold"/>
                <a:cs typeface="Poppins Bold"/>
                <a:sym typeface="Poppins Bold"/>
              </a:rPr>
              <a:t>Tahap 5</a:t>
            </a:r>
          </a:p>
        </p:txBody>
      </p:sp>
      <p:sp>
        <p:nvSpPr>
          <p:cNvPr id="57" name="TextBox 57"/>
          <p:cNvSpPr txBox="1"/>
          <p:nvPr/>
        </p:nvSpPr>
        <p:spPr>
          <a:xfrm>
            <a:off x="5568762" y="7504100"/>
            <a:ext cx="1475865" cy="509905"/>
          </a:xfrm>
          <a:prstGeom prst="rect">
            <a:avLst/>
          </a:prstGeom>
        </p:spPr>
        <p:txBody>
          <a:bodyPr lIns="0" tIns="0" rIns="0" bIns="0" rtlCol="0" anchor="t">
            <a:spAutoFit/>
          </a:bodyPr>
          <a:lstStyle/>
          <a:p>
            <a:pPr algn="ctr">
              <a:lnSpc>
                <a:spcPts val="3919"/>
              </a:lnSpc>
            </a:pPr>
            <a:r>
              <a:rPr lang="en-US" sz="2799" b="1">
                <a:solidFill>
                  <a:srgbClr val="000000"/>
                </a:solidFill>
                <a:latin typeface="Poppins Bold"/>
                <a:ea typeface="Poppins Bold"/>
                <a:cs typeface="Poppins Bold"/>
                <a:sym typeface="Poppins Bold"/>
              </a:rPr>
              <a:t>Tahap 6</a:t>
            </a:r>
          </a:p>
        </p:txBody>
      </p:sp>
      <p:sp>
        <p:nvSpPr>
          <p:cNvPr id="58" name="TextBox 58"/>
          <p:cNvSpPr txBox="1"/>
          <p:nvPr/>
        </p:nvSpPr>
        <p:spPr>
          <a:xfrm>
            <a:off x="10020709" y="7504100"/>
            <a:ext cx="1439636" cy="509905"/>
          </a:xfrm>
          <a:prstGeom prst="rect">
            <a:avLst/>
          </a:prstGeom>
        </p:spPr>
        <p:txBody>
          <a:bodyPr lIns="0" tIns="0" rIns="0" bIns="0" rtlCol="0" anchor="t">
            <a:spAutoFit/>
          </a:bodyPr>
          <a:lstStyle/>
          <a:p>
            <a:pPr algn="ctr">
              <a:lnSpc>
                <a:spcPts val="3919"/>
              </a:lnSpc>
            </a:pPr>
            <a:r>
              <a:rPr lang="en-US" sz="2799" b="1">
                <a:solidFill>
                  <a:srgbClr val="000000"/>
                </a:solidFill>
                <a:latin typeface="Poppins Bold"/>
                <a:ea typeface="Poppins Bold"/>
                <a:cs typeface="Poppins Bold"/>
                <a:sym typeface="Poppins Bold"/>
              </a:rPr>
              <a:t>Tahap 7</a:t>
            </a:r>
          </a:p>
        </p:txBody>
      </p:sp>
      <p:sp>
        <p:nvSpPr>
          <p:cNvPr id="59" name="TextBox 59"/>
          <p:cNvSpPr txBox="1"/>
          <p:nvPr/>
        </p:nvSpPr>
        <p:spPr>
          <a:xfrm>
            <a:off x="14238125" y="7432035"/>
            <a:ext cx="1479777" cy="509905"/>
          </a:xfrm>
          <a:prstGeom prst="rect">
            <a:avLst/>
          </a:prstGeom>
        </p:spPr>
        <p:txBody>
          <a:bodyPr lIns="0" tIns="0" rIns="0" bIns="0" rtlCol="0" anchor="t">
            <a:spAutoFit/>
          </a:bodyPr>
          <a:lstStyle/>
          <a:p>
            <a:pPr algn="ctr">
              <a:lnSpc>
                <a:spcPts val="3919"/>
              </a:lnSpc>
            </a:pPr>
            <a:r>
              <a:rPr lang="en-US" sz="2799" b="1">
                <a:solidFill>
                  <a:srgbClr val="000000"/>
                </a:solidFill>
                <a:latin typeface="Poppins Bold"/>
                <a:ea typeface="Poppins Bold"/>
                <a:cs typeface="Poppins Bold"/>
                <a:sym typeface="Poppins Bold"/>
              </a:rPr>
              <a:t>Tahap 8</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43887"/>
            <a:ext cx="18288000" cy="8543113"/>
            <a:chOff x="0" y="0"/>
            <a:chExt cx="4816593" cy="2250038"/>
          </a:xfrm>
        </p:grpSpPr>
        <p:sp>
          <p:nvSpPr>
            <p:cNvPr id="3" name="Freeform 3"/>
            <p:cNvSpPr/>
            <p:nvPr/>
          </p:nvSpPr>
          <p:spPr>
            <a:xfrm>
              <a:off x="0" y="0"/>
              <a:ext cx="4816592" cy="2250038"/>
            </a:xfrm>
            <a:custGeom>
              <a:avLst/>
              <a:gdLst/>
              <a:ahLst/>
              <a:cxnLst/>
              <a:rect l="l" t="t" r="r" b="b"/>
              <a:pathLst>
                <a:path w="4816592" h="2250038">
                  <a:moveTo>
                    <a:pt x="0" y="0"/>
                  </a:moveTo>
                  <a:lnTo>
                    <a:pt x="4816592" y="0"/>
                  </a:lnTo>
                  <a:lnTo>
                    <a:pt x="4816592" y="2250038"/>
                  </a:lnTo>
                  <a:lnTo>
                    <a:pt x="0" y="2250038"/>
                  </a:lnTo>
                  <a:close/>
                </a:path>
              </a:pathLst>
            </a:custGeom>
            <a:solidFill>
              <a:srgbClr val="EEE3C2"/>
            </a:solidFill>
          </p:spPr>
        </p:sp>
        <p:sp>
          <p:nvSpPr>
            <p:cNvPr id="4" name="TextBox 4"/>
            <p:cNvSpPr txBox="1"/>
            <p:nvPr/>
          </p:nvSpPr>
          <p:spPr>
            <a:xfrm>
              <a:off x="0" y="-57150"/>
              <a:ext cx="4816593" cy="2307188"/>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5" name="Freeform 5"/>
          <p:cNvSpPr/>
          <p:nvPr/>
        </p:nvSpPr>
        <p:spPr>
          <a:xfrm>
            <a:off x="1028700" y="473494"/>
            <a:ext cx="1191207" cy="1194192"/>
          </a:xfrm>
          <a:custGeom>
            <a:avLst/>
            <a:gdLst/>
            <a:ahLst/>
            <a:cxnLst/>
            <a:rect l="l" t="t" r="r" b="b"/>
            <a:pathLst>
              <a:path w="1191207" h="1194192">
                <a:moveTo>
                  <a:pt x="0" y="0"/>
                </a:moveTo>
                <a:lnTo>
                  <a:pt x="1191207" y="0"/>
                </a:lnTo>
                <a:lnTo>
                  <a:pt x="1191207" y="1194193"/>
                </a:lnTo>
                <a:lnTo>
                  <a:pt x="0" y="1194193"/>
                </a:lnTo>
                <a:lnTo>
                  <a:pt x="0" y="0"/>
                </a:lnTo>
                <a:close/>
              </a:path>
            </a:pathLst>
          </a:custGeom>
          <a:blipFill>
            <a:blip r:embed="rId2"/>
            <a:stretch>
              <a:fillRect/>
            </a:stretch>
          </a:blipFill>
        </p:spPr>
      </p:sp>
      <p:sp>
        <p:nvSpPr>
          <p:cNvPr id="6" name="Freeform 6"/>
          <p:cNvSpPr/>
          <p:nvPr/>
        </p:nvSpPr>
        <p:spPr>
          <a:xfrm>
            <a:off x="2219907" y="473494"/>
            <a:ext cx="1127321" cy="1110411"/>
          </a:xfrm>
          <a:custGeom>
            <a:avLst/>
            <a:gdLst/>
            <a:ahLst/>
            <a:cxnLst/>
            <a:rect l="l" t="t" r="r" b="b"/>
            <a:pathLst>
              <a:path w="1127321" h="1110411">
                <a:moveTo>
                  <a:pt x="0" y="0"/>
                </a:moveTo>
                <a:lnTo>
                  <a:pt x="1127321" y="0"/>
                </a:lnTo>
                <a:lnTo>
                  <a:pt x="1127321" y="1110412"/>
                </a:lnTo>
                <a:lnTo>
                  <a:pt x="0" y="1110412"/>
                </a:lnTo>
                <a:lnTo>
                  <a:pt x="0" y="0"/>
                </a:lnTo>
                <a:close/>
              </a:path>
            </a:pathLst>
          </a:custGeom>
          <a:blipFill>
            <a:blip r:embed="rId3"/>
            <a:stretch>
              <a:fillRect/>
            </a:stretch>
          </a:blipFill>
        </p:spPr>
      </p:sp>
      <p:sp>
        <p:nvSpPr>
          <p:cNvPr id="7" name="AutoShape 7"/>
          <p:cNvSpPr/>
          <p:nvPr/>
        </p:nvSpPr>
        <p:spPr>
          <a:xfrm flipV="1">
            <a:off x="3716082" y="473494"/>
            <a:ext cx="0" cy="1194192"/>
          </a:xfrm>
          <a:prstGeom prst="line">
            <a:avLst/>
          </a:prstGeom>
          <a:ln w="38100" cap="flat">
            <a:solidFill>
              <a:srgbClr val="EEE3C2"/>
            </a:solidFill>
            <a:prstDash val="solid"/>
            <a:headEnd type="none" w="sm" len="sm"/>
            <a:tailEnd type="none" w="sm" len="sm"/>
          </a:ln>
        </p:spPr>
      </p:sp>
      <p:sp>
        <p:nvSpPr>
          <p:cNvPr id="8" name="Freeform 8"/>
          <p:cNvSpPr/>
          <p:nvPr/>
        </p:nvSpPr>
        <p:spPr>
          <a:xfrm>
            <a:off x="16154336" y="1993769"/>
            <a:ext cx="1462385" cy="1462385"/>
          </a:xfrm>
          <a:custGeom>
            <a:avLst/>
            <a:gdLst/>
            <a:ahLst/>
            <a:cxnLst/>
            <a:rect l="l" t="t" r="r" b="b"/>
            <a:pathLst>
              <a:path w="1462385" h="1462385">
                <a:moveTo>
                  <a:pt x="0" y="0"/>
                </a:moveTo>
                <a:lnTo>
                  <a:pt x="1462384" y="0"/>
                </a:lnTo>
                <a:lnTo>
                  <a:pt x="1462384" y="1462385"/>
                </a:lnTo>
                <a:lnTo>
                  <a:pt x="0" y="1462385"/>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9" name="Freeform 9"/>
          <p:cNvSpPr/>
          <p:nvPr/>
        </p:nvSpPr>
        <p:spPr>
          <a:xfrm>
            <a:off x="1646865" y="4238032"/>
            <a:ext cx="14319302" cy="5615851"/>
          </a:xfrm>
          <a:custGeom>
            <a:avLst/>
            <a:gdLst/>
            <a:ahLst/>
            <a:cxnLst/>
            <a:rect l="l" t="t" r="r" b="b"/>
            <a:pathLst>
              <a:path w="14319302" h="5615851">
                <a:moveTo>
                  <a:pt x="0" y="0"/>
                </a:moveTo>
                <a:lnTo>
                  <a:pt x="14319301" y="0"/>
                </a:lnTo>
                <a:lnTo>
                  <a:pt x="14319301" y="5615851"/>
                </a:lnTo>
                <a:lnTo>
                  <a:pt x="0" y="5615851"/>
                </a:lnTo>
                <a:lnTo>
                  <a:pt x="0" y="0"/>
                </a:lnTo>
                <a:close/>
              </a:path>
            </a:pathLst>
          </a:custGeom>
          <a:blipFill>
            <a:blip r:embed="rId5"/>
            <a:stretch>
              <a:fillRect/>
            </a:stretch>
          </a:blipFill>
        </p:spPr>
      </p:sp>
      <p:sp>
        <p:nvSpPr>
          <p:cNvPr id="10" name="TextBox 10"/>
          <p:cNvSpPr txBox="1"/>
          <p:nvPr/>
        </p:nvSpPr>
        <p:spPr>
          <a:xfrm>
            <a:off x="353731" y="2105134"/>
            <a:ext cx="16905569" cy="1685925"/>
          </a:xfrm>
          <a:prstGeom prst="rect">
            <a:avLst/>
          </a:prstGeom>
        </p:spPr>
        <p:txBody>
          <a:bodyPr lIns="0" tIns="0" rIns="0" bIns="0" rtlCol="0" anchor="t">
            <a:spAutoFit/>
          </a:bodyPr>
          <a:lstStyle/>
          <a:p>
            <a:pPr algn="ctr">
              <a:lnSpc>
                <a:spcPts val="6600"/>
              </a:lnSpc>
            </a:pPr>
            <a:r>
              <a:rPr lang="en-US" sz="5500" spc="82">
                <a:solidFill>
                  <a:srgbClr val="000000"/>
                </a:solidFill>
                <a:latin typeface="DM Serif Display"/>
                <a:ea typeface="DM Serif Display"/>
                <a:cs typeface="DM Serif Display"/>
                <a:sym typeface="DM Serif Display"/>
              </a:rPr>
              <a:t>Kebutuhan Dana Pengembangan Usaha</a:t>
            </a:r>
          </a:p>
          <a:p>
            <a:pPr marL="0" lvl="0" indent="0" algn="ctr">
              <a:lnSpc>
                <a:spcPts val="6600"/>
              </a:lnSpc>
            </a:pPr>
            <a:r>
              <a:rPr lang="en-US" sz="5500" spc="82">
                <a:solidFill>
                  <a:srgbClr val="000000"/>
                </a:solidFill>
                <a:latin typeface="DM Serif Display"/>
                <a:ea typeface="DM Serif Display"/>
                <a:cs typeface="DM Serif Display"/>
                <a:sym typeface="DM Serif Display"/>
              </a:rPr>
              <a:t>Jamu Budeh Mita</a:t>
            </a:r>
          </a:p>
        </p:txBody>
      </p:sp>
      <p:sp>
        <p:nvSpPr>
          <p:cNvPr id="11" name="TextBox 11"/>
          <p:cNvSpPr txBox="1"/>
          <p:nvPr/>
        </p:nvSpPr>
        <p:spPr>
          <a:xfrm>
            <a:off x="4124624" y="330619"/>
            <a:ext cx="1180009" cy="909623"/>
          </a:xfrm>
          <a:prstGeom prst="rect">
            <a:avLst/>
          </a:prstGeom>
        </p:spPr>
        <p:txBody>
          <a:bodyPr lIns="0" tIns="0" rIns="0" bIns="0" rtlCol="0" anchor="t">
            <a:spAutoFit/>
          </a:bodyPr>
          <a:lstStyle/>
          <a:p>
            <a:pPr algn="ctr">
              <a:lnSpc>
                <a:spcPts val="7088"/>
              </a:lnSpc>
            </a:pPr>
            <a:r>
              <a:rPr lang="en-US" sz="5063" b="1">
                <a:solidFill>
                  <a:srgbClr val="000000"/>
                </a:solidFill>
                <a:latin typeface="Poppins Bold"/>
                <a:ea typeface="Poppins Bold"/>
                <a:cs typeface="Poppins Bold"/>
                <a:sym typeface="Poppins Bold"/>
              </a:rPr>
              <a:t>UM </a:t>
            </a:r>
          </a:p>
        </p:txBody>
      </p:sp>
      <p:sp>
        <p:nvSpPr>
          <p:cNvPr id="12" name="TextBox 12"/>
          <p:cNvSpPr txBox="1"/>
          <p:nvPr/>
        </p:nvSpPr>
        <p:spPr>
          <a:xfrm>
            <a:off x="5268576" y="492466"/>
            <a:ext cx="2213850" cy="633555"/>
          </a:xfrm>
          <a:prstGeom prst="rect">
            <a:avLst/>
          </a:prstGeom>
        </p:spPr>
        <p:txBody>
          <a:bodyPr lIns="0" tIns="0" rIns="0" bIns="0" rtlCol="0" anchor="t">
            <a:spAutoFit/>
          </a:bodyPr>
          <a:lstStyle/>
          <a:p>
            <a:pPr algn="ctr">
              <a:lnSpc>
                <a:spcPts val="4974"/>
              </a:lnSpc>
            </a:pPr>
            <a:r>
              <a:rPr lang="en-US" sz="3553">
                <a:solidFill>
                  <a:srgbClr val="000000"/>
                </a:solidFill>
                <a:latin typeface="Poppins"/>
                <a:ea typeface="Poppins"/>
                <a:cs typeface="Poppins"/>
                <a:sym typeface="Poppins"/>
              </a:rPr>
              <a:t>Indonesia</a:t>
            </a:r>
          </a:p>
        </p:txBody>
      </p:sp>
      <p:sp>
        <p:nvSpPr>
          <p:cNvPr id="13" name="TextBox 13"/>
          <p:cNvSpPr txBox="1"/>
          <p:nvPr/>
        </p:nvSpPr>
        <p:spPr>
          <a:xfrm>
            <a:off x="4048703" y="1139949"/>
            <a:ext cx="2601244" cy="423898"/>
          </a:xfrm>
          <a:prstGeom prst="rect">
            <a:avLst/>
          </a:prstGeom>
        </p:spPr>
        <p:txBody>
          <a:bodyPr lIns="0" tIns="0" rIns="0" bIns="0" rtlCol="0" anchor="t">
            <a:spAutoFit/>
          </a:bodyPr>
          <a:lstStyle/>
          <a:p>
            <a:pPr algn="ctr">
              <a:lnSpc>
                <a:spcPts val="3284"/>
              </a:lnSpc>
            </a:pPr>
            <a:r>
              <a:rPr lang="en-US" sz="2345" b="1">
                <a:solidFill>
                  <a:srgbClr val="000000"/>
                </a:solidFill>
                <a:latin typeface="Poppins Bold"/>
                <a:ea typeface="Poppins Bold"/>
                <a:cs typeface="Poppins Bold"/>
                <a:sym typeface="Poppins Bold"/>
              </a:rPr>
              <a:t>(UNISMA BEKASI)</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18452"/>
            <a:ext cx="18288000" cy="7168548"/>
            <a:chOff x="0" y="0"/>
            <a:chExt cx="4816593" cy="1888013"/>
          </a:xfrm>
        </p:grpSpPr>
        <p:sp>
          <p:nvSpPr>
            <p:cNvPr id="3" name="Freeform 3"/>
            <p:cNvSpPr/>
            <p:nvPr/>
          </p:nvSpPr>
          <p:spPr>
            <a:xfrm>
              <a:off x="0" y="0"/>
              <a:ext cx="4816592" cy="1888013"/>
            </a:xfrm>
            <a:custGeom>
              <a:avLst/>
              <a:gdLst/>
              <a:ahLst/>
              <a:cxnLst/>
              <a:rect l="l" t="t" r="r" b="b"/>
              <a:pathLst>
                <a:path w="4816592" h="1888013">
                  <a:moveTo>
                    <a:pt x="0" y="0"/>
                  </a:moveTo>
                  <a:lnTo>
                    <a:pt x="4816592" y="0"/>
                  </a:lnTo>
                  <a:lnTo>
                    <a:pt x="4816592" y="1888013"/>
                  </a:lnTo>
                  <a:lnTo>
                    <a:pt x="0" y="1888013"/>
                  </a:lnTo>
                  <a:close/>
                </a:path>
              </a:pathLst>
            </a:custGeom>
            <a:solidFill>
              <a:srgbClr val="EEE3C2"/>
            </a:solidFill>
          </p:spPr>
        </p:sp>
        <p:sp>
          <p:nvSpPr>
            <p:cNvPr id="4" name="TextBox 4"/>
            <p:cNvSpPr txBox="1"/>
            <p:nvPr/>
          </p:nvSpPr>
          <p:spPr>
            <a:xfrm>
              <a:off x="0" y="-57150"/>
              <a:ext cx="4816593" cy="1945163"/>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 name="Group 5"/>
          <p:cNvGrpSpPr/>
          <p:nvPr/>
        </p:nvGrpSpPr>
        <p:grpSpPr>
          <a:xfrm>
            <a:off x="481267" y="3118452"/>
            <a:ext cx="4005123" cy="7167646"/>
            <a:chOff x="0" y="0"/>
            <a:chExt cx="1054847" cy="1887775"/>
          </a:xfrm>
        </p:grpSpPr>
        <p:sp>
          <p:nvSpPr>
            <p:cNvPr id="6" name="Freeform 6"/>
            <p:cNvSpPr/>
            <p:nvPr/>
          </p:nvSpPr>
          <p:spPr>
            <a:xfrm>
              <a:off x="0" y="0"/>
              <a:ext cx="1054847" cy="1887775"/>
            </a:xfrm>
            <a:custGeom>
              <a:avLst/>
              <a:gdLst/>
              <a:ahLst/>
              <a:cxnLst/>
              <a:rect l="l" t="t" r="r" b="b"/>
              <a:pathLst>
                <a:path w="1054847" h="1887775">
                  <a:moveTo>
                    <a:pt x="0" y="0"/>
                  </a:moveTo>
                  <a:lnTo>
                    <a:pt x="1054847" y="0"/>
                  </a:lnTo>
                  <a:lnTo>
                    <a:pt x="1054847" y="1887775"/>
                  </a:lnTo>
                  <a:lnTo>
                    <a:pt x="0" y="1887775"/>
                  </a:lnTo>
                  <a:close/>
                </a:path>
              </a:pathLst>
            </a:custGeom>
            <a:solidFill>
              <a:srgbClr val="FFFFFF"/>
            </a:solidFill>
          </p:spPr>
        </p:sp>
        <p:sp>
          <p:nvSpPr>
            <p:cNvPr id="7" name="TextBox 7"/>
            <p:cNvSpPr txBox="1"/>
            <p:nvPr/>
          </p:nvSpPr>
          <p:spPr>
            <a:xfrm>
              <a:off x="0" y="-57150"/>
              <a:ext cx="1054847" cy="1944925"/>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8" name="Freeform 8"/>
          <p:cNvSpPr/>
          <p:nvPr/>
        </p:nvSpPr>
        <p:spPr>
          <a:xfrm>
            <a:off x="1028700" y="473494"/>
            <a:ext cx="1191207" cy="1194192"/>
          </a:xfrm>
          <a:custGeom>
            <a:avLst/>
            <a:gdLst/>
            <a:ahLst/>
            <a:cxnLst/>
            <a:rect l="l" t="t" r="r" b="b"/>
            <a:pathLst>
              <a:path w="1191207" h="1194192">
                <a:moveTo>
                  <a:pt x="0" y="0"/>
                </a:moveTo>
                <a:lnTo>
                  <a:pt x="1191207" y="0"/>
                </a:lnTo>
                <a:lnTo>
                  <a:pt x="1191207" y="1194193"/>
                </a:lnTo>
                <a:lnTo>
                  <a:pt x="0" y="1194193"/>
                </a:lnTo>
                <a:lnTo>
                  <a:pt x="0" y="0"/>
                </a:lnTo>
                <a:close/>
              </a:path>
            </a:pathLst>
          </a:custGeom>
          <a:blipFill>
            <a:blip r:embed="rId2"/>
            <a:stretch>
              <a:fillRect/>
            </a:stretch>
          </a:blipFill>
        </p:spPr>
      </p:sp>
      <p:sp>
        <p:nvSpPr>
          <p:cNvPr id="9" name="Freeform 9"/>
          <p:cNvSpPr/>
          <p:nvPr/>
        </p:nvSpPr>
        <p:spPr>
          <a:xfrm>
            <a:off x="2219907" y="473494"/>
            <a:ext cx="1127321" cy="1110411"/>
          </a:xfrm>
          <a:custGeom>
            <a:avLst/>
            <a:gdLst/>
            <a:ahLst/>
            <a:cxnLst/>
            <a:rect l="l" t="t" r="r" b="b"/>
            <a:pathLst>
              <a:path w="1127321" h="1110411">
                <a:moveTo>
                  <a:pt x="0" y="0"/>
                </a:moveTo>
                <a:lnTo>
                  <a:pt x="1127321" y="0"/>
                </a:lnTo>
                <a:lnTo>
                  <a:pt x="1127321" y="1110412"/>
                </a:lnTo>
                <a:lnTo>
                  <a:pt x="0" y="1110412"/>
                </a:lnTo>
                <a:lnTo>
                  <a:pt x="0" y="0"/>
                </a:lnTo>
                <a:close/>
              </a:path>
            </a:pathLst>
          </a:custGeom>
          <a:blipFill>
            <a:blip r:embed="rId3"/>
            <a:stretch>
              <a:fillRect/>
            </a:stretch>
          </a:blipFill>
        </p:spPr>
      </p:sp>
      <p:sp>
        <p:nvSpPr>
          <p:cNvPr id="10" name="AutoShape 10"/>
          <p:cNvSpPr/>
          <p:nvPr/>
        </p:nvSpPr>
        <p:spPr>
          <a:xfrm flipV="1">
            <a:off x="3716082" y="473494"/>
            <a:ext cx="0" cy="1194192"/>
          </a:xfrm>
          <a:prstGeom prst="line">
            <a:avLst/>
          </a:prstGeom>
          <a:ln w="38100" cap="flat">
            <a:solidFill>
              <a:srgbClr val="EEE3C2"/>
            </a:solidFill>
            <a:prstDash val="solid"/>
            <a:headEnd type="none" w="sm" len="sm"/>
            <a:tailEnd type="none" w="sm" len="sm"/>
          </a:ln>
        </p:spPr>
      </p:sp>
      <p:sp>
        <p:nvSpPr>
          <p:cNvPr id="11" name="Freeform 11"/>
          <p:cNvSpPr/>
          <p:nvPr/>
        </p:nvSpPr>
        <p:spPr>
          <a:xfrm>
            <a:off x="1470188" y="3177946"/>
            <a:ext cx="2027280" cy="1849893"/>
          </a:xfrm>
          <a:custGeom>
            <a:avLst/>
            <a:gdLst/>
            <a:ahLst/>
            <a:cxnLst/>
            <a:rect l="l" t="t" r="r" b="b"/>
            <a:pathLst>
              <a:path w="2027280" h="1849893">
                <a:moveTo>
                  <a:pt x="0" y="0"/>
                </a:moveTo>
                <a:lnTo>
                  <a:pt x="2027280" y="0"/>
                </a:lnTo>
                <a:lnTo>
                  <a:pt x="2027280" y="1849893"/>
                </a:lnTo>
                <a:lnTo>
                  <a:pt x="0" y="1849893"/>
                </a:lnTo>
                <a:lnTo>
                  <a:pt x="0" y="0"/>
                </a:lnTo>
                <a:close/>
              </a:path>
            </a:pathLst>
          </a:custGeom>
          <a:blipFill>
            <a:blip>
              <a:extLst>
                <a:ext uri="{96DAC541-7B7A-43D3-8B79-37D633B846F1}">
                  <asvg:svgBlip xmlns:asvg="http://schemas.microsoft.com/office/drawing/2016/SVG/main" r:embed="rId4"/>
                </a:ext>
              </a:extLst>
            </a:blip>
            <a:stretch>
              <a:fillRect/>
            </a:stretch>
          </a:blipFill>
        </p:spPr>
      </p:sp>
      <p:grpSp>
        <p:nvGrpSpPr>
          <p:cNvPr id="12" name="Group 12"/>
          <p:cNvGrpSpPr/>
          <p:nvPr/>
        </p:nvGrpSpPr>
        <p:grpSpPr>
          <a:xfrm>
            <a:off x="4934065" y="3058991"/>
            <a:ext cx="4005123" cy="7167646"/>
            <a:chOff x="0" y="0"/>
            <a:chExt cx="1054847" cy="1887775"/>
          </a:xfrm>
        </p:grpSpPr>
        <p:sp>
          <p:nvSpPr>
            <p:cNvPr id="13" name="Freeform 13"/>
            <p:cNvSpPr/>
            <p:nvPr/>
          </p:nvSpPr>
          <p:spPr>
            <a:xfrm>
              <a:off x="0" y="0"/>
              <a:ext cx="1054847" cy="1887775"/>
            </a:xfrm>
            <a:custGeom>
              <a:avLst/>
              <a:gdLst/>
              <a:ahLst/>
              <a:cxnLst/>
              <a:rect l="l" t="t" r="r" b="b"/>
              <a:pathLst>
                <a:path w="1054847" h="1887775">
                  <a:moveTo>
                    <a:pt x="0" y="0"/>
                  </a:moveTo>
                  <a:lnTo>
                    <a:pt x="1054847" y="0"/>
                  </a:lnTo>
                  <a:lnTo>
                    <a:pt x="1054847" y="1887775"/>
                  </a:lnTo>
                  <a:lnTo>
                    <a:pt x="0" y="1887775"/>
                  </a:lnTo>
                  <a:close/>
                </a:path>
              </a:pathLst>
            </a:custGeom>
            <a:solidFill>
              <a:srgbClr val="FFFFFF"/>
            </a:solidFill>
          </p:spPr>
        </p:sp>
        <p:sp>
          <p:nvSpPr>
            <p:cNvPr id="14" name="TextBox 14"/>
            <p:cNvSpPr txBox="1"/>
            <p:nvPr/>
          </p:nvSpPr>
          <p:spPr>
            <a:xfrm>
              <a:off x="0" y="-57150"/>
              <a:ext cx="1054847" cy="1944925"/>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5" name="Freeform 15"/>
          <p:cNvSpPr/>
          <p:nvPr/>
        </p:nvSpPr>
        <p:spPr>
          <a:xfrm>
            <a:off x="6102050" y="3177946"/>
            <a:ext cx="1722712" cy="1849893"/>
          </a:xfrm>
          <a:custGeom>
            <a:avLst/>
            <a:gdLst/>
            <a:ahLst/>
            <a:cxnLst/>
            <a:rect l="l" t="t" r="r" b="b"/>
            <a:pathLst>
              <a:path w="1722712" h="1849893">
                <a:moveTo>
                  <a:pt x="0" y="0"/>
                </a:moveTo>
                <a:lnTo>
                  <a:pt x="1722713" y="0"/>
                </a:lnTo>
                <a:lnTo>
                  <a:pt x="1722713" y="1849893"/>
                </a:lnTo>
                <a:lnTo>
                  <a:pt x="0" y="1849893"/>
                </a:lnTo>
                <a:lnTo>
                  <a:pt x="0" y="0"/>
                </a:lnTo>
                <a:close/>
              </a:path>
            </a:pathLst>
          </a:custGeom>
          <a:blipFill>
            <a:blip>
              <a:extLst>
                <a:ext uri="{96DAC541-7B7A-43D3-8B79-37D633B846F1}">
                  <asvg:svgBlip xmlns:asvg="http://schemas.microsoft.com/office/drawing/2016/SVG/main" r:embed="rId5"/>
                </a:ext>
              </a:extLst>
            </a:blip>
            <a:stretch>
              <a:fillRect/>
            </a:stretch>
          </a:blipFill>
        </p:spPr>
      </p:sp>
      <p:grpSp>
        <p:nvGrpSpPr>
          <p:cNvPr id="16" name="Group 16"/>
          <p:cNvGrpSpPr/>
          <p:nvPr/>
        </p:nvGrpSpPr>
        <p:grpSpPr>
          <a:xfrm>
            <a:off x="9386863" y="3118452"/>
            <a:ext cx="4005123" cy="7167646"/>
            <a:chOff x="0" y="0"/>
            <a:chExt cx="1054847" cy="1887775"/>
          </a:xfrm>
        </p:grpSpPr>
        <p:sp>
          <p:nvSpPr>
            <p:cNvPr id="17" name="Freeform 17"/>
            <p:cNvSpPr/>
            <p:nvPr/>
          </p:nvSpPr>
          <p:spPr>
            <a:xfrm>
              <a:off x="0" y="0"/>
              <a:ext cx="1054847" cy="1887775"/>
            </a:xfrm>
            <a:custGeom>
              <a:avLst/>
              <a:gdLst/>
              <a:ahLst/>
              <a:cxnLst/>
              <a:rect l="l" t="t" r="r" b="b"/>
              <a:pathLst>
                <a:path w="1054847" h="1887775">
                  <a:moveTo>
                    <a:pt x="0" y="0"/>
                  </a:moveTo>
                  <a:lnTo>
                    <a:pt x="1054847" y="0"/>
                  </a:lnTo>
                  <a:lnTo>
                    <a:pt x="1054847" y="1887775"/>
                  </a:lnTo>
                  <a:lnTo>
                    <a:pt x="0" y="1887775"/>
                  </a:lnTo>
                  <a:close/>
                </a:path>
              </a:pathLst>
            </a:custGeom>
            <a:solidFill>
              <a:srgbClr val="FFFFFF"/>
            </a:solidFill>
          </p:spPr>
        </p:sp>
        <p:sp>
          <p:nvSpPr>
            <p:cNvPr id="18" name="TextBox 18"/>
            <p:cNvSpPr txBox="1"/>
            <p:nvPr/>
          </p:nvSpPr>
          <p:spPr>
            <a:xfrm>
              <a:off x="0" y="-57150"/>
              <a:ext cx="1054847" cy="1944925"/>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9" name="Freeform 19"/>
          <p:cNvSpPr/>
          <p:nvPr/>
        </p:nvSpPr>
        <p:spPr>
          <a:xfrm>
            <a:off x="10216082" y="3391658"/>
            <a:ext cx="2346685" cy="1636180"/>
          </a:xfrm>
          <a:custGeom>
            <a:avLst/>
            <a:gdLst/>
            <a:ahLst/>
            <a:cxnLst/>
            <a:rect l="l" t="t" r="r" b="b"/>
            <a:pathLst>
              <a:path w="2346685" h="1636180">
                <a:moveTo>
                  <a:pt x="0" y="0"/>
                </a:moveTo>
                <a:lnTo>
                  <a:pt x="2346685" y="0"/>
                </a:lnTo>
                <a:lnTo>
                  <a:pt x="2346685" y="1636181"/>
                </a:lnTo>
                <a:lnTo>
                  <a:pt x="0" y="1636181"/>
                </a:lnTo>
                <a:lnTo>
                  <a:pt x="0" y="0"/>
                </a:lnTo>
                <a:close/>
              </a:path>
            </a:pathLst>
          </a:custGeom>
          <a:blipFill>
            <a:blip>
              <a:extLst>
                <a:ext uri="{96DAC541-7B7A-43D3-8B79-37D633B846F1}">
                  <asvg:svgBlip xmlns:asvg="http://schemas.microsoft.com/office/drawing/2016/SVG/main" r:embed="rId6"/>
                </a:ext>
              </a:extLst>
            </a:blip>
            <a:stretch>
              <a:fillRect/>
            </a:stretch>
          </a:blipFill>
        </p:spPr>
      </p:sp>
      <p:grpSp>
        <p:nvGrpSpPr>
          <p:cNvPr id="20" name="Group 20"/>
          <p:cNvGrpSpPr/>
          <p:nvPr/>
        </p:nvGrpSpPr>
        <p:grpSpPr>
          <a:xfrm>
            <a:off x="13834982" y="3058991"/>
            <a:ext cx="4005123" cy="7167646"/>
            <a:chOff x="0" y="0"/>
            <a:chExt cx="1054847" cy="1887775"/>
          </a:xfrm>
        </p:grpSpPr>
        <p:sp>
          <p:nvSpPr>
            <p:cNvPr id="21" name="Freeform 21"/>
            <p:cNvSpPr/>
            <p:nvPr/>
          </p:nvSpPr>
          <p:spPr>
            <a:xfrm>
              <a:off x="0" y="0"/>
              <a:ext cx="1054847" cy="1887775"/>
            </a:xfrm>
            <a:custGeom>
              <a:avLst/>
              <a:gdLst/>
              <a:ahLst/>
              <a:cxnLst/>
              <a:rect l="l" t="t" r="r" b="b"/>
              <a:pathLst>
                <a:path w="1054847" h="1887775">
                  <a:moveTo>
                    <a:pt x="0" y="0"/>
                  </a:moveTo>
                  <a:lnTo>
                    <a:pt x="1054847" y="0"/>
                  </a:lnTo>
                  <a:lnTo>
                    <a:pt x="1054847" y="1887775"/>
                  </a:lnTo>
                  <a:lnTo>
                    <a:pt x="0" y="1887775"/>
                  </a:lnTo>
                  <a:close/>
                </a:path>
              </a:pathLst>
            </a:custGeom>
            <a:solidFill>
              <a:srgbClr val="FFFFFF"/>
            </a:solidFill>
          </p:spPr>
        </p:sp>
        <p:sp>
          <p:nvSpPr>
            <p:cNvPr id="22" name="TextBox 22"/>
            <p:cNvSpPr txBox="1"/>
            <p:nvPr/>
          </p:nvSpPr>
          <p:spPr>
            <a:xfrm>
              <a:off x="0" y="-57150"/>
              <a:ext cx="1054847" cy="1944925"/>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3" name="Freeform 23"/>
          <p:cNvSpPr/>
          <p:nvPr/>
        </p:nvSpPr>
        <p:spPr>
          <a:xfrm>
            <a:off x="14862069" y="3118469"/>
            <a:ext cx="1950949" cy="1968847"/>
          </a:xfrm>
          <a:custGeom>
            <a:avLst/>
            <a:gdLst/>
            <a:ahLst/>
            <a:cxnLst/>
            <a:rect l="l" t="t" r="r" b="b"/>
            <a:pathLst>
              <a:path w="1950949" h="1968847">
                <a:moveTo>
                  <a:pt x="0" y="0"/>
                </a:moveTo>
                <a:lnTo>
                  <a:pt x="1950949" y="0"/>
                </a:lnTo>
                <a:lnTo>
                  <a:pt x="1950949" y="1968847"/>
                </a:lnTo>
                <a:lnTo>
                  <a:pt x="0" y="1968847"/>
                </a:lnTo>
                <a:lnTo>
                  <a:pt x="0" y="0"/>
                </a:lnTo>
                <a:close/>
              </a:path>
            </a:pathLst>
          </a:custGeom>
          <a:blipFill>
            <a:blip>
              <a:extLst>
                <a:ext uri="{96DAC541-7B7A-43D3-8B79-37D633B846F1}">
                  <asvg:svgBlip xmlns:asvg="http://schemas.microsoft.com/office/drawing/2016/SVG/main" r:embed="rId7"/>
                </a:ext>
              </a:extLst>
            </a:blip>
            <a:stretch>
              <a:fillRect/>
            </a:stretch>
          </a:blipFill>
        </p:spPr>
      </p:sp>
      <p:sp>
        <p:nvSpPr>
          <p:cNvPr id="24" name="TextBox 24"/>
          <p:cNvSpPr txBox="1"/>
          <p:nvPr/>
        </p:nvSpPr>
        <p:spPr>
          <a:xfrm>
            <a:off x="5258473" y="1881494"/>
            <a:ext cx="8133512" cy="863172"/>
          </a:xfrm>
          <a:prstGeom prst="rect">
            <a:avLst/>
          </a:prstGeom>
        </p:spPr>
        <p:txBody>
          <a:bodyPr lIns="0" tIns="0" rIns="0" bIns="0" rtlCol="0" anchor="t">
            <a:spAutoFit/>
          </a:bodyPr>
          <a:lstStyle/>
          <a:p>
            <a:pPr marL="0" lvl="0" indent="0" algn="ctr">
              <a:lnSpc>
                <a:spcPts val="7023"/>
              </a:lnSpc>
              <a:spcBef>
                <a:spcPct val="0"/>
              </a:spcBef>
            </a:pPr>
            <a:r>
              <a:rPr lang="en-US" sz="5016" spc="-250">
                <a:solidFill>
                  <a:srgbClr val="000000"/>
                </a:solidFill>
                <a:latin typeface="DM Serif Display"/>
                <a:ea typeface="DM Serif Display"/>
                <a:cs typeface="DM Serif Display"/>
                <a:sym typeface="DM Serif Display"/>
              </a:rPr>
              <a:t>Manfaat bagi Mitra &amp; Sponsor</a:t>
            </a:r>
          </a:p>
        </p:txBody>
      </p:sp>
      <p:sp>
        <p:nvSpPr>
          <p:cNvPr id="25" name="TextBox 25"/>
          <p:cNvSpPr txBox="1"/>
          <p:nvPr/>
        </p:nvSpPr>
        <p:spPr>
          <a:xfrm>
            <a:off x="4124624" y="330619"/>
            <a:ext cx="1180009" cy="909623"/>
          </a:xfrm>
          <a:prstGeom prst="rect">
            <a:avLst/>
          </a:prstGeom>
        </p:spPr>
        <p:txBody>
          <a:bodyPr lIns="0" tIns="0" rIns="0" bIns="0" rtlCol="0" anchor="t">
            <a:spAutoFit/>
          </a:bodyPr>
          <a:lstStyle/>
          <a:p>
            <a:pPr algn="ctr">
              <a:lnSpc>
                <a:spcPts val="7088"/>
              </a:lnSpc>
            </a:pPr>
            <a:r>
              <a:rPr lang="en-US" sz="5063" b="1">
                <a:solidFill>
                  <a:srgbClr val="000000"/>
                </a:solidFill>
                <a:latin typeface="Poppins Bold"/>
                <a:ea typeface="Poppins Bold"/>
                <a:cs typeface="Poppins Bold"/>
                <a:sym typeface="Poppins Bold"/>
              </a:rPr>
              <a:t>UM </a:t>
            </a:r>
          </a:p>
        </p:txBody>
      </p:sp>
      <p:sp>
        <p:nvSpPr>
          <p:cNvPr id="26" name="TextBox 26"/>
          <p:cNvSpPr txBox="1"/>
          <p:nvPr/>
        </p:nvSpPr>
        <p:spPr>
          <a:xfrm>
            <a:off x="5268576" y="492466"/>
            <a:ext cx="2213850" cy="633555"/>
          </a:xfrm>
          <a:prstGeom prst="rect">
            <a:avLst/>
          </a:prstGeom>
        </p:spPr>
        <p:txBody>
          <a:bodyPr lIns="0" tIns="0" rIns="0" bIns="0" rtlCol="0" anchor="t">
            <a:spAutoFit/>
          </a:bodyPr>
          <a:lstStyle/>
          <a:p>
            <a:pPr algn="ctr">
              <a:lnSpc>
                <a:spcPts val="4974"/>
              </a:lnSpc>
            </a:pPr>
            <a:r>
              <a:rPr lang="en-US" sz="3553">
                <a:solidFill>
                  <a:srgbClr val="000000"/>
                </a:solidFill>
                <a:latin typeface="Poppins"/>
                <a:ea typeface="Poppins"/>
                <a:cs typeface="Poppins"/>
                <a:sym typeface="Poppins"/>
              </a:rPr>
              <a:t>Indonesia</a:t>
            </a:r>
          </a:p>
        </p:txBody>
      </p:sp>
      <p:sp>
        <p:nvSpPr>
          <p:cNvPr id="27" name="TextBox 27"/>
          <p:cNvSpPr txBox="1"/>
          <p:nvPr/>
        </p:nvSpPr>
        <p:spPr>
          <a:xfrm>
            <a:off x="4048703" y="1139949"/>
            <a:ext cx="2601244" cy="423898"/>
          </a:xfrm>
          <a:prstGeom prst="rect">
            <a:avLst/>
          </a:prstGeom>
        </p:spPr>
        <p:txBody>
          <a:bodyPr lIns="0" tIns="0" rIns="0" bIns="0" rtlCol="0" anchor="t">
            <a:spAutoFit/>
          </a:bodyPr>
          <a:lstStyle/>
          <a:p>
            <a:pPr algn="ctr">
              <a:lnSpc>
                <a:spcPts val="3284"/>
              </a:lnSpc>
            </a:pPr>
            <a:r>
              <a:rPr lang="en-US" sz="2345" b="1">
                <a:solidFill>
                  <a:srgbClr val="000000"/>
                </a:solidFill>
                <a:latin typeface="Poppins Bold"/>
                <a:ea typeface="Poppins Bold"/>
                <a:cs typeface="Poppins Bold"/>
                <a:sym typeface="Poppins Bold"/>
              </a:rPr>
              <a:t>(UNISMA BEKASI)</a:t>
            </a:r>
          </a:p>
        </p:txBody>
      </p:sp>
      <p:sp>
        <p:nvSpPr>
          <p:cNvPr id="28" name="TextBox 28"/>
          <p:cNvSpPr txBox="1"/>
          <p:nvPr/>
        </p:nvSpPr>
        <p:spPr>
          <a:xfrm>
            <a:off x="577438" y="5279634"/>
            <a:ext cx="3812781" cy="4345940"/>
          </a:xfrm>
          <a:prstGeom prst="rect">
            <a:avLst/>
          </a:prstGeom>
        </p:spPr>
        <p:txBody>
          <a:bodyPr lIns="0" tIns="0" rIns="0" bIns="0" rtlCol="0" anchor="t">
            <a:spAutoFit/>
          </a:bodyPr>
          <a:lstStyle/>
          <a:p>
            <a:pPr algn="ctr">
              <a:lnSpc>
                <a:spcPts val="3499"/>
              </a:lnSpc>
            </a:pPr>
            <a:r>
              <a:rPr lang="en-US" sz="2499" b="1">
                <a:solidFill>
                  <a:srgbClr val="000000"/>
                </a:solidFill>
                <a:latin typeface="Poppins Bold"/>
                <a:ea typeface="Poppins Bold"/>
                <a:cs typeface="Poppins Bold"/>
                <a:sym typeface="Poppins Bold"/>
              </a:rPr>
              <a:t>Exposure &amp; Branding</a:t>
            </a:r>
          </a:p>
          <a:p>
            <a:pPr algn="ctr">
              <a:lnSpc>
                <a:spcPts val="999"/>
              </a:lnSpc>
            </a:pPr>
            <a:endParaRPr lang="en-US" sz="2499" b="1">
              <a:solidFill>
                <a:srgbClr val="000000"/>
              </a:solidFill>
              <a:latin typeface="Poppins Bold"/>
              <a:ea typeface="Poppins Bold"/>
              <a:cs typeface="Poppins Bold"/>
              <a:sym typeface="Poppins Bold"/>
            </a:endParaRPr>
          </a:p>
          <a:p>
            <a:pPr marL="388620" lvl="1" indent="-194310" algn="l">
              <a:lnSpc>
                <a:spcPts val="2520"/>
              </a:lnSpc>
              <a:buFont typeface="Arial"/>
              <a:buChar char="•"/>
            </a:pPr>
            <a:r>
              <a:rPr lang="en-US" sz="1800">
                <a:solidFill>
                  <a:srgbClr val="000000"/>
                </a:solidFill>
                <a:latin typeface="Poppins"/>
                <a:ea typeface="Poppins"/>
                <a:cs typeface="Poppins"/>
                <a:sym typeface="Poppins"/>
              </a:rPr>
              <a:t>Logo dan identitas mitra ditampilkan pada materi promosi dan presentasi program.</a:t>
            </a:r>
          </a:p>
          <a:p>
            <a:pPr marL="388620" lvl="1" indent="-194310" algn="l">
              <a:lnSpc>
                <a:spcPts val="2520"/>
              </a:lnSpc>
              <a:buFont typeface="Arial"/>
              <a:buChar char="•"/>
            </a:pPr>
            <a:r>
              <a:rPr lang="en-US" sz="1800">
                <a:solidFill>
                  <a:srgbClr val="000000"/>
                </a:solidFill>
                <a:latin typeface="Poppins"/>
                <a:ea typeface="Poppins"/>
                <a:cs typeface="Poppins"/>
                <a:sym typeface="Poppins"/>
              </a:rPr>
              <a:t>Meningkatkan citra positif perusahaan sebagai pendukung UMKM lokal dan usaha berbasis kearifan lokal.</a:t>
            </a:r>
          </a:p>
          <a:p>
            <a:pPr marL="388620" lvl="1" indent="-194310" algn="l">
              <a:lnSpc>
                <a:spcPts val="2520"/>
              </a:lnSpc>
              <a:buFont typeface="Arial"/>
              <a:buChar char="•"/>
            </a:pPr>
            <a:r>
              <a:rPr lang="en-US" sz="1800">
                <a:solidFill>
                  <a:srgbClr val="000000"/>
                </a:solidFill>
                <a:latin typeface="Poppins"/>
                <a:ea typeface="Poppins"/>
                <a:cs typeface="Poppins"/>
                <a:sym typeface="Poppins"/>
              </a:rPr>
              <a:t>Mendapatkan publikasi melalui media sosial dan kegiatan promosi Jamu Budeh Mita.</a:t>
            </a:r>
          </a:p>
        </p:txBody>
      </p:sp>
      <p:sp>
        <p:nvSpPr>
          <p:cNvPr id="29" name="TextBox 29"/>
          <p:cNvSpPr txBox="1"/>
          <p:nvPr/>
        </p:nvSpPr>
        <p:spPr>
          <a:xfrm>
            <a:off x="5000137" y="5279634"/>
            <a:ext cx="3939050" cy="4060190"/>
          </a:xfrm>
          <a:prstGeom prst="rect">
            <a:avLst/>
          </a:prstGeom>
        </p:spPr>
        <p:txBody>
          <a:bodyPr lIns="0" tIns="0" rIns="0" bIns="0" rtlCol="0" anchor="t">
            <a:spAutoFit/>
          </a:bodyPr>
          <a:lstStyle/>
          <a:p>
            <a:pPr algn="ctr">
              <a:lnSpc>
                <a:spcPts val="3499"/>
              </a:lnSpc>
            </a:pPr>
            <a:r>
              <a:rPr lang="en-US" sz="2499" b="1">
                <a:solidFill>
                  <a:srgbClr val="000000"/>
                </a:solidFill>
                <a:latin typeface="Poppins Bold"/>
                <a:ea typeface="Poppins Bold"/>
                <a:cs typeface="Poppins Bold"/>
                <a:sym typeface="Poppins Bold"/>
              </a:rPr>
              <a:t>Dampak Sosial</a:t>
            </a:r>
          </a:p>
          <a:p>
            <a:pPr algn="ctr">
              <a:lnSpc>
                <a:spcPts val="1249"/>
              </a:lnSpc>
            </a:pPr>
            <a:endParaRPr lang="en-US" sz="2499" b="1">
              <a:solidFill>
                <a:srgbClr val="000000"/>
              </a:solidFill>
              <a:latin typeface="Poppins Bold"/>
              <a:ea typeface="Poppins Bold"/>
              <a:cs typeface="Poppins Bold"/>
              <a:sym typeface="Poppins Bold"/>
            </a:endParaRPr>
          </a:p>
          <a:p>
            <a:pPr marL="388622" lvl="1" indent="-194311" algn="l">
              <a:lnSpc>
                <a:spcPts val="2520"/>
              </a:lnSpc>
              <a:buFont typeface="Arial"/>
              <a:buChar char="•"/>
            </a:pPr>
            <a:r>
              <a:rPr lang="en-US" sz="1800">
                <a:solidFill>
                  <a:srgbClr val="000000"/>
                </a:solidFill>
                <a:latin typeface="Poppins"/>
                <a:ea typeface="Poppins"/>
                <a:cs typeface="Poppins"/>
                <a:sym typeface="Poppins"/>
              </a:rPr>
              <a:t>Mendukung keberlanjutan usaha keluarga yang telah bertahan selama 34 tahun.</a:t>
            </a:r>
          </a:p>
          <a:p>
            <a:pPr marL="388622" lvl="1" indent="-194311" algn="l">
              <a:lnSpc>
                <a:spcPts val="2520"/>
              </a:lnSpc>
              <a:buFont typeface="Arial"/>
              <a:buChar char="•"/>
            </a:pPr>
            <a:r>
              <a:rPr lang="en-US" sz="1800">
                <a:solidFill>
                  <a:srgbClr val="000000"/>
                </a:solidFill>
                <a:latin typeface="Poppins"/>
                <a:ea typeface="Poppins"/>
                <a:cs typeface="Poppins"/>
                <a:sym typeface="Poppins"/>
              </a:rPr>
              <a:t>Berkontribusi dalam pelestarian budaya jamu tradisional Indonesia.</a:t>
            </a:r>
          </a:p>
          <a:p>
            <a:pPr marL="388622" lvl="1" indent="-194311" algn="l">
              <a:lnSpc>
                <a:spcPts val="2520"/>
              </a:lnSpc>
              <a:buFont typeface="Arial"/>
              <a:buChar char="•"/>
            </a:pPr>
            <a:r>
              <a:rPr lang="en-US" sz="1800">
                <a:solidFill>
                  <a:srgbClr val="000000"/>
                </a:solidFill>
                <a:latin typeface="Poppins"/>
                <a:ea typeface="Poppins"/>
                <a:cs typeface="Poppins"/>
                <a:sym typeface="Poppins"/>
              </a:rPr>
              <a:t>Mendorong pola hidup sehat melalui konsumsi minuman herbal alami.</a:t>
            </a:r>
          </a:p>
          <a:p>
            <a:pPr marL="388622" lvl="1" indent="-194311" algn="l">
              <a:lnSpc>
                <a:spcPts val="2520"/>
              </a:lnSpc>
              <a:buFont typeface="Arial"/>
              <a:buChar char="•"/>
            </a:pPr>
            <a:r>
              <a:rPr lang="en-US" sz="1800">
                <a:solidFill>
                  <a:srgbClr val="000000"/>
                </a:solidFill>
                <a:latin typeface="Poppins"/>
                <a:ea typeface="Poppins"/>
                <a:cs typeface="Poppins"/>
                <a:sym typeface="Poppins"/>
              </a:rPr>
              <a:t>Memberdayakan ekonomi masyarakat dan UMKM lokal.</a:t>
            </a:r>
          </a:p>
        </p:txBody>
      </p:sp>
      <p:sp>
        <p:nvSpPr>
          <p:cNvPr id="30" name="TextBox 30"/>
          <p:cNvSpPr txBox="1"/>
          <p:nvPr/>
        </p:nvSpPr>
        <p:spPr>
          <a:xfrm>
            <a:off x="9453538" y="5279634"/>
            <a:ext cx="3909873" cy="4688840"/>
          </a:xfrm>
          <a:prstGeom prst="rect">
            <a:avLst/>
          </a:prstGeom>
        </p:spPr>
        <p:txBody>
          <a:bodyPr lIns="0" tIns="0" rIns="0" bIns="0" rtlCol="0" anchor="t">
            <a:spAutoFit/>
          </a:bodyPr>
          <a:lstStyle/>
          <a:p>
            <a:pPr algn="ctr">
              <a:lnSpc>
                <a:spcPts val="3499"/>
              </a:lnSpc>
            </a:pPr>
            <a:r>
              <a:rPr lang="en-US" sz="2499" b="1">
                <a:solidFill>
                  <a:srgbClr val="000000"/>
                </a:solidFill>
                <a:latin typeface="Poppins Bold"/>
                <a:ea typeface="Poppins Bold"/>
                <a:cs typeface="Poppins Bold"/>
                <a:sym typeface="Poppins Bold"/>
              </a:rPr>
              <a:t>Akses Pasar Baru</a:t>
            </a:r>
          </a:p>
          <a:p>
            <a:pPr algn="ctr">
              <a:lnSpc>
                <a:spcPts val="1249"/>
              </a:lnSpc>
            </a:pPr>
            <a:endParaRPr lang="en-US" sz="2499" b="1">
              <a:solidFill>
                <a:srgbClr val="000000"/>
              </a:solidFill>
              <a:latin typeface="Poppins Bold"/>
              <a:ea typeface="Poppins Bold"/>
              <a:cs typeface="Poppins Bold"/>
              <a:sym typeface="Poppins Bold"/>
            </a:endParaRPr>
          </a:p>
          <a:p>
            <a:pPr marL="388620" lvl="1" indent="-194310" algn="l">
              <a:lnSpc>
                <a:spcPts val="2520"/>
              </a:lnSpc>
              <a:buFont typeface="Arial"/>
              <a:buChar char="•"/>
            </a:pPr>
            <a:r>
              <a:rPr lang="en-US" sz="1800">
                <a:solidFill>
                  <a:srgbClr val="000000"/>
                </a:solidFill>
                <a:latin typeface="Poppins"/>
                <a:ea typeface="Poppins"/>
                <a:cs typeface="Poppins"/>
                <a:sym typeface="Poppins"/>
              </a:rPr>
              <a:t>Berkesempatan terhubung dengan segmen konsumen yang peduli terhadap kesehatan dan produk herbal.</a:t>
            </a:r>
          </a:p>
          <a:p>
            <a:pPr marL="388620" lvl="1" indent="-194310" algn="l">
              <a:lnSpc>
                <a:spcPts val="2520"/>
              </a:lnSpc>
              <a:buFont typeface="Arial"/>
              <a:buChar char="•"/>
            </a:pPr>
            <a:r>
              <a:rPr lang="en-US" sz="1800">
                <a:solidFill>
                  <a:srgbClr val="000000"/>
                </a:solidFill>
                <a:latin typeface="Poppins"/>
                <a:ea typeface="Poppins"/>
                <a:cs typeface="Poppins"/>
                <a:sym typeface="Poppins"/>
              </a:rPr>
              <a:t>Mendukung pengembangan produk yang menjangkau generasi muda melalui inovasi kemasan dan pemasaran digital.</a:t>
            </a:r>
          </a:p>
          <a:p>
            <a:pPr marL="388620" lvl="1" indent="-194310" algn="l">
              <a:lnSpc>
                <a:spcPts val="2520"/>
              </a:lnSpc>
              <a:buFont typeface="Arial"/>
              <a:buChar char="•"/>
            </a:pPr>
            <a:r>
              <a:rPr lang="en-US" sz="1800">
                <a:solidFill>
                  <a:srgbClr val="000000"/>
                </a:solidFill>
                <a:latin typeface="Poppins"/>
                <a:ea typeface="Poppins"/>
                <a:cs typeface="Poppins"/>
                <a:sym typeface="Poppins"/>
              </a:rPr>
              <a:t>Menjadi bagian dari pertumbuhan pasar minuman herbal yang semakin berkembang.</a:t>
            </a:r>
          </a:p>
        </p:txBody>
      </p:sp>
      <p:sp>
        <p:nvSpPr>
          <p:cNvPr id="31" name="TextBox 31"/>
          <p:cNvSpPr txBox="1"/>
          <p:nvPr/>
        </p:nvSpPr>
        <p:spPr>
          <a:xfrm>
            <a:off x="13934911" y="5279634"/>
            <a:ext cx="3905194" cy="4060190"/>
          </a:xfrm>
          <a:prstGeom prst="rect">
            <a:avLst/>
          </a:prstGeom>
        </p:spPr>
        <p:txBody>
          <a:bodyPr lIns="0" tIns="0" rIns="0" bIns="0" rtlCol="0" anchor="t">
            <a:spAutoFit/>
          </a:bodyPr>
          <a:lstStyle/>
          <a:p>
            <a:pPr algn="ctr">
              <a:lnSpc>
                <a:spcPts val="3499"/>
              </a:lnSpc>
            </a:pPr>
            <a:r>
              <a:rPr lang="en-US" sz="2499" b="1">
                <a:solidFill>
                  <a:srgbClr val="000000"/>
                </a:solidFill>
                <a:latin typeface="Poppins Bold"/>
                <a:ea typeface="Poppins Bold"/>
                <a:cs typeface="Poppins Bold"/>
                <a:sym typeface="Poppins Bold"/>
              </a:rPr>
              <a:t>Jaringan &amp; Networking</a:t>
            </a:r>
          </a:p>
          <a:p>
            <a:pPr algn="ctr">
              <a:lnSpc>
                <a:spcPts val="1249"/>
              </a:lnSpc>
            </a:pPr>
            <a:endParaRPr lang="en-US" sz="2499" b="1">
              <a:solidFill>
                <a:srgbClr val="000000"/>
              </a:solidFill>
              <a:latin typeface="Poppins Bold"/>
              <a:ea typeface="Poppins Bold"/>
              <a:cs typeface="Poppins Bold"/>
              <a:sym typeface="Poppins Bold"/>
            </a:endParaRPr>
          </a:p>
          <a:p>
            <a:pPr marL="388620" lvl="1" indent="-194310" algn="l">
              <a:lnSpc>
                <a:spcPts val="2520"/>
              </a:lnSpc>
              <a:buFont typeface="Arial"/>
              <a:buChar char="•"/>
            </a:pPr>
            <a:r>
              <a:rPr lang="en-US" sz="1800">
                <a:solidFill>
                  <a:srgbClr val="000000"/>
                </a:solidFill>
                <a:latin typeface="Poppins"/>
                <a:ea typeface="Poppins"/>
                <a:cs typeface="Poppins"/>
                <a:sym typeface="Poppins"/>
              </a:rPr>
              <a:t>Membuka peluang kolaborasi dengan pelaku UMKM, akademisi, dan komunitas kewirausahaan.</a:t>
            </a:r>
          </a:p>
          <a:p>
            <a:pPr marL="388620" lvl="1" indent="-194310" algn="l">
              <a:lnSpc>
                <a:spcPts val="2520"/>
              </a:lnSpc>
              <a:buFont typeface="Arial"/>
              <a:buChar char="•"/>
            </a:pPr>
            <a:r>
              <a:rPr lang="en-US" sz="1800">
                <a:solidFill>
                  <a:srgbClr val="000000"/>
                </a:solidFill>
                <a:latin typeface="Poppins"/>
                <a:ea typeface="Poppins"/>
                <a:cs typeface="Poppins"/>
                <a:sym typeface="Poppins"/>
              </a:rPr>
              <a:t>Memperluas jaringan bisnis melalui kegiatan Business Matching Studentpreneur Bootcamp 2026.</a:t>
            </a:r>
          </a:p>
          <a:p>
            <a:pPr marL="388620" lvl="1" indent="-194310" algn="l">
              <a:lnSpc>
                <a:spcPts val="2520"/>
              </a:lnSpc>
              <a:buFont typeface="Arial"/>
              <a:buChar char="•"/>
            </a:pPr>
            <a:r>
              <a:rPr lang="en-US" sz="1800">
                <a:solidFill>
                  <a:srgbClr val="000000"/>
                </a:solidFill>
                <a:latin typeface="Poppins"/>
                <a:ea typeface="Poppins"/>
                <a:cs typeface="Poppins"/>
                <a:sym typeface="Poppins"/>
              </a:rPr>
              <a:t>Membangun hubungan kerja sama jangka panjang yang saling menguntungkan.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473494"/>
            <a:ext cx="1191207" cy="1194192"/>
          </a:xfrm>
          <a:custGeom>
            <a:avLst/>
            <a:gdLst/>
            <a:ahLst/>
            <a:cxnLst/>
            <a:rect l="l" t="t" r="r" b="b"/>
            <a:pathLst>
              <a:path w="1191207" h="1194192">
                <a:moveTo>
                  <a:pt x="0" y="0"/>
                </a:moveTo>
                <a:lnTo>
                  <a:pt x="1191207" y="0"/>
                </a:lnTo>
                <a:lnTo>
                  <a:pt x="1191207" y="1194193"/>
                </a:lnTo>
                <a:lnTo>
                  <a:pt x="0" y="1194193"/>
                </a:lnTo>
                <a:lnTo>
                  <a:pt x="0" y="0"/>
                </a:lnTo>
                <a:close/>
              </a:path>
            </a:pathLst>
          </a:custGeom>
          <a:blipFill>
            <a:blip r:embed="rId2"/>
            <a:stretch>
              <a:fillRect/>
            </a:stretch>
          </a:blipFill>
        </p:spPr>
      </p:sp>
      <p:sp>
        <p:nvSpPr>
          <p:cNvPr id="3" name="Freeform 3"/>
          <p:cNvSpPr/>
          <p:nvPr/>
        </p:nvSpPr>
        <p:spPr>
          <a:xfrm>
            <a:off x="2219907" y="473494"/>
            <a:ext cx="1127321" cy="1110411"/>
          </a:xfrm>
          <a:custGeom>
            <a:avLst/>
            <a:gdLst/>
            <a:ahLst/>
            <a:cxnLst/>
            <a:rect l="l" t="t" r="r" b="b"/>
            <a:pathLst>
              <a:path w="1127321" h="1110411">
                <a:moveTo>
                  <a:pt x="0" y="0"/>
                </a:moveTo>
                <a:lnTo>
                  <a:pt x="1127321" y="0"/>
                </a:lnTo>
                <a:lnTo>
                  <a:pt x="1127321" y="1110412"/>
                </a:lnTo>
                <a:lnTo>
                  <a:pt x="0" y="1110412"/>
                </a:lnTo>
                <a:lnTo>
                  <a:pt x="0" y="0"/>
                </a:lnTo>
                <a:close/>
              </a:path>
            </a:pathLst>
          </a:custGeom>
          <a:blipFill>
            <a:blip r:embed="rId3"/>
            <a:stretch>
              <a:fillRect/>
            </a:stretch>
          </a:blipFill>
        </p:spPr>
      </p:sp>
      <p:sp>
        <p:nvSpPr>
          <p:cNvPr id="4" name="AutoShape 4"/>
          <p:cNvSpPr/>
          <p:nvPr/>
        </p:nvSpPr>
        <p:spPr>
          <a:xfrm flipV="1">
            <a:off x="3716082" y="473494"/>
            <a:ext cx="0" cy="1194192"/>
          </a:xfrm>
          <a:prstGeom prst="line">
            <a:avLst/>
          </a:prstGeom>
          <a:ln w="38100" cap="flat">
            <a:solidFill>
              <a:srgbClr val="EEE3C2"/>
            </a:solidFill>
            <a:prstDash val="solid"/>
            <a:headEnd type="none" w="sm" len="sm"/>
            <a:tailEnd type="none" w="sm" len="sm"/>
          </a:ln>
        </p:spPr>
      </p:sp>
      <p:grpSp>
        <p:nvGrpSpPr>
          <p:cNvPr id="5" name="Group 5"/>
          <p:cNvGrpSpPr/>
          <p:nvPr/>
        </p:nvGrpSpPr>
        <p:grpSpPr>
          <a:xfrm>
            <a:off x="0" y="1935020"/>
            <a:ext cx="18288000" cy="8351980"/>
            <a:chOff x="0" y="0"/>
            <a:chExt cx="4816593" cy="2199699"/>
          </a:xfrm>
        </p:grpSpPr>
        <p:sp>
          <p:nvSpPr>
            <p:cNvPr id="6" name="Freeform 6"/>
            <p:cNvSpPr/>
            <p:nvPr/>
          </p:nvSpPr>
          <p:spPr>
            <a:xfrm>
              <a:off x="0" y="0"/>
              <a:ext cx="4816592" cy="2199698"/>
            </a:xfrm>
            <a:custGeom>
              <a:avLst/>
              <a:gdLst/>
              <a:ahLst/>
              <a:cxnLst/>
              <a:rect l="l" t="t" r="r" b="b"/>
              <a:pathLst>
                <a:path w="4816592" h="2199698">
                  <a:moveTo>
                    <a:pt x="0" y="0"/>
                  </a:moveTo>
                  <a:lnTo>
                    <a:pt x="4816592" y="0"/>
                  </a:lnTo>
                  <a:lnTo>
                    <a:pt x="4816592" y="2199698"/>
                  </a:lnTo>
                  <a:lnTo>
                    <a:pt x="0" y="2199698"/>
                  </a:lnTo>
                  <a:close/>
                </a:path>
              </a:pathLst>
            </a:custGeom>
            <a:solidFill>
              <a:srgbClr val="EEE3C2"/>
            </a:solidFill>
          </p:spPr>
        </p:sp>
        <p:sp>
          <p:nvSpPr>
            <p:cNvPr id="7" name="TextBox 7"/>
            <p:cNvSpPr txBox="1"/>
            <p:nvPr/>
          </p:nvSpPr>
          <p:spPr>
            <a:xfrm>
              <a:off x="0" y="-57150"/>
              <a:ext cx="4816593" cy="2256849"/>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 name="Group 8"/>
          <p:cNvGrpSpPr/>
          <p:nvPr/>
        </p:nvGrpSpPr>
        <p:grpSpPr>
          <a:xfrm>
            <a:off x="1026195" y="4969329"/>
            <a:ext cx="16235610" cy="2623185"/>
            <a:chOff x="0" y="0"/>
            <a:chExt cx="21647480" cy="3497580"/>
          </a:xfrm>
        </p:grpSpPr>
        <p:grpSp>
          <p:nvGrpSpPr>
            <p:cNvPr id="9" name="Group 9"/>
            <p:cNvGrpSpPr>
              <a:grpSpLocks noChangeAspect="1"/>
            </p:cNvGrpSpPr>
            <p:nvPr/>
          </p:nvGrpSpPr>
          <p:grpSpPr>
            <a:xfrm>
              <a:off x="0" y="0"/>
              <a:ext cx="3448425" cy="3497580"/>
              <a:chOff x="0" y="0"/>
              <a:chExt cx="11582400" cy="11747500"/>
            </a:xfrm>
          </p:grpSpPr>
          <p:sp>
            <p:nvSpPr>
              <p:cNvPr id="10" name="Freeform 10"/>
              <p:cNvSpPr/>
              <p:nvPr/>
            </p:nvSpPr>
            <p:spPr>
              <a:xfrm>
                <a:off x="123136" y="244952"/>
                <a:ext cx="11306283" cy="11266943"/>
              </a:xfrm>
              <a:custGeom>
                <a:avLst/>
                <a:gdLst/>
                <a:ahLst/>
                <a:cxnLst/>
                <a:rect l="l" t="t" r="r" b="b"/>
                <a:pathLst>
                  <a:path w="11306283" h="11266943">
                    <a:moveTo>
                      <a:pt x="5653142" y="56"/>
                    </a:moveTo>
                    <a:cubicBezTo>
                      <a:pt x="3636485" y="-8971"/>
                      <a:pt x="1769147" y="1062773"/>
                      <a:pt x="758206" y="2809466"/>
                    </a:cubicBezTo>
                    <a:cubicBezTo>
                      <a:pt x="-252735" y="4556159"/>
                      <a:pt x="-252735" y="6710783"/>
                      <a:pt x="758206" y="8457477"/>
                    </a:cubicBezTo>
                    <a:cubicBezTo>
                      <a:pt x="1769147" y="10204170"/>
                      <a:pt x="3636485" y="11275914"/>
                      <a:pt x="5653142" y="11266886"/>
                    </a:cubicBezTo>
                    <a:cubicBezTo>
                      <a:pt x="7669798" y="11275914"/>
                      <a:pt x="9537136" y="10204170"/>
                      <a:pt x="10548077" y="8457477"/>
                    </a:cubicBezTo>
                    <a:cubicBezTo>
                      <a:pt x="11559018" y="6710783"/>
                      <a:pt x="11559018" y="4556159"/>
                      <a:pt x="10548077" y="2809466"/>
                    </a:cubicBezTo>
                    <a:cubicBezTo>
                      <a:pt x="9537136" y="1062773"/>
                      <a:pt x="7669798" y="-8971"/>
                      <a:pt x="5653142" y="56"/>
                    </a:cubicBezTo>
                    <a:close/>
                  </a:path>
                </a:pathLst>
              </a:custGeom>
              <a:blipFill>
                <a:blip r:embed="rId4"/>
                <a:stretch>
                  <a:fillRect l="-11935" t="-34821" r="-7804" b="-25389"/>
                </a:stretch>
              </a:blipFill>
            </p:spPr>
          </p:sp>
          <p:sp>
            <p:nvSpPr>
              <p:cNvPr id="11" name="Freeform 11"/>
              <p:cNvSpPr/>
              <p:nvPr/>
            </p:nvSpPr>
            <p:spPr>
              <a:xfrm>
                <a:off x="0" y="0"/>
                <a:ext cx="11575567" cy="11745316"/>
              </a:xfrm>
              <a:custGeom>
                <a:avLst/>
                <a:gdLst/>
                <a:ahLst/>
                <a:cxnLst/>
                <a:rect l="l" t="t" r="r" b="b"/>
                <a:pathLst>
                  <a:path w="11575567" h="11745316">
                    <a:moveTo>
                      <a:pt x="0" y="0"/>
                    </a:moveTo>
                    <a:lnTo>
                      <a:pt x="11575567" y="0"/>
                    </a:lnTo>
                    <a:lnTo>
                      <a:pt x="11575567" y="11745316"/>
                    </a:lnTo>
                    <a:lnTo>
                      <a:pt x="0" y="11745316"/>
                    </a:lnTo>
                    <a:close/>
                  </a:path>
                </a:pathLst>
              </a:custGeom>
              <a:blipFill>
                <a:blip r:embed="rId5"/>
                <a:stretch>
                  <a:fillRect l="-272" r="-272"/>
                </a:stretch>
              </a:blipFill>
            </p:spPr>
          </p:sp>
        </p:grpSp>
        <p:grpSp>
          <p:nvGrpSpPr>
            <p:cNvPr id="12" name="Group 12"/>
            <p:cNvGrpSpPr>
              <a:grpSpLocks noChangeAspect="1"/>
            </p:cNvGrpSpPr>
            <p:nvPr/>
          </p:nvGrpSpPr>
          <p:grpSpPr>
            <a:xfrm>
              <a:off x="6067215" y="0"/>
              <a:ext cx="3448425" cy="3497580"/>
              <a:chOff x="0" y="0"/>
              <a:chExt cx="11582400" cy="11747500"/>
            </a:xfrm>
          </p:grpSpPr>
          <p:sp>
            <p:nvSpPr>
              <p:cNvPr id="13" name="Freeform 13"/>
              <p:cNvSpPr/>
              <p:nvPr/>
            </p:nvSpPr>
            <p:spPr>
              <a:xfrm>
                <a:off x="123136" y="244952"/>
                <a:ext cx="11306283" cy="11266943"/>
              </a:xfrm>
              <a:custGeom>
                <a:avLst/>
                <a:gdLst/>
                <a:ahLst/>
                <a:cxnLst/>
                <a:rect l="l" t="t" r="r" b="b"/>
                <a:pathLst>
                  <a:path w="11306283" h="11266943">
                    <a:moveTo>
                      <a:pt x="5653142" y="56"/>
                    </a:moveTo>
                    <a:cubicBezTo>
                      <a:pt x="3636485" y="-8971"/>
                      <a:pt x="1769147" y="1062773"/>
                      <a:pt x="758206" y="2809466"/>
                    </a:cubicBezTo>
                    <a:cubicBezTo>
                      <a:pt x="-252735" y="4556159"/>
                      <a:pt x="-252735" y="6710783"/>
                      <a:pt x="758206" y="8457477"/>
                    </a:cubicBezTo>
                    <a:cubicBezTo>
                      <a:pt x="1769147" y="10204170"/>
                      <a:pt x="3636485" y="11275914"/>
                      <a:pt x="5653142" y="11266886"/>
                    </a:cubicBezTo>
                    <a:cubicBezTo>
                      <a:pt x="7669798" y="11275914"/>
                      <a:pt x="9537136" y="10204170"/>
                      <a:pt x="10548077" y="8457477"/>
                    </a:cubicBezTo>
                    <a:cubicBezTo>
                      <a:pt x="11559018" y="6710783"/>
                      <a:pt x="11559018" y="4556159"/>
                      <a:pt x="10548077" y="2809466"/>
                    </a:cubicBezTo>
                    <a:cubicBezTo>
                      <a:pt x="9537136" y="1062773"/>
                      <a:pt x="7669798" y="-8971"/>
                      <a:pt x="5653142" y="56"/>
                    </a:cubicBezTo>
                    <a:close/>
                  </a:path>
                </a:pathLst>
              </a:custGeom>
              <a:blipFill>
                <a:blip r:embed="rId6"/>
                <a:stretch>
                  <a:fillRect l="223" t="-16600" r="223" b="-16600"/>
                </a:stretch>
              </a:blipFill>
            </p:spPr>
          </p:sp>
          <p:sp>
            <p:nvSpPr>
              <p:cNvPr id="14" name="Freeform 14"/>
              <p:cNvSpPr/>
              <p:nvPr/>
            </p:nvSpPr>
            <p:spPr>
              <a:xfrm>
                <a:off x="0" y="0"/>
                <a:ext cx="11575567" cy="11745316"/>
              </a:xfrm>
              <a:custGeom>
                <a:avLst/>
                <a:gdLst/>
                <a:ahLst/>
                <a:cxnLst/>
                <a:rect l="l" t="t" r="r" b="b"/>
                <a:pathLst>
                  <a:path w="11575567" h="11745316">
                    <a:moveTo>
                      <a:pt x="0" y="0"/>
                    </a:moveTo>
                    <a:lnTo>
                      <a:pt x="11575567" y="0"/>
                    </a:lnTo>
                    <a:lnTo>
                      <a:pt x="11575567" y="11745316"/>
                    </a:lnTo>
                    <a:lnTo>
                      <a:pt x="0" y="11745316"/>
                    </a:lnTo>
                    <a:close/>
                  </a:path>
                </a:pathLst>
              </a:custGeom>
              <a:blipFill>
                <a:blip r:embed="rId5"/>
                <a:stretch>
                  <a:fillRect l="-272" r="-272"/>
                </a:stretch>
              </a:blipFill>
            </p:spPr>
          </p:sp>
        </p:grpSp>
        <p:grpSp>
          <p:nvGrpSpPr>
            <p:cNvPr id="15" name="Group 15"/>
            <p:cNvGrpSpPr>
              <a:grpSpLocks noChangeAspect="1"/>
            </p:cNvGrpSpPr>
            <p:nvPr/>
          </p:nvGrpSpPr>
          <p:grpSpPr>
            <a:xfrm>
              <a:off x="12134430" y="0"/>
              <a:ext cx="3448425" cy="3497580"/>
              <a:chOff x="0" y="0"/>
              <a:chExt cx="11582400" cy="11747500"/>
            </a:xfrm>
          </p:grpSpPr>
          <p:sp>
            <p:nvSpPr>
              <p:cNvPr id="16" name="Freeform 16"/>
              <p:cNvSpPr/>
              <p:nvPr/>
            </p:nvSpPr>
            <p:spPr>
              <a:xfrm>
                <a:off x="123136" y="244952"/>
                <a:ext cx="11306283" cy="11266943"/>
              </a:xfrm>
              <a:custGeom>
                <a:avLst/>
                <a:gdLst/>
                <a:ahLst/>
                <a:cxnLst/>
                <a:rect l="l" t="t" r="r" b="b"/>
                <a:pathLst>
                  <a:path w="11306283" h="11266943">
                    <a:moveTo>
                      <a:pt x="5653142" y="56"/>
                    </a:moveTo>
                    <a:cubicBezTo>
                      <a:pt x="3636485" y="-8971"/>
                      <a:pt x="1769147" y="1062773"/>
                      <a:pt x="758206" y="2809466"/>
                    </a:cubicBezTo>
                    <a:cubicBezTo>
                      <a:pt x="-252735" y="4556159"/>
                      <a:pt x="-252735" y="6710783"/>
                      <a:pt x="758206" y="8457477"/>
                    </a:cubicBezTo>
                    <a:cubicBezTo>
                      <a:pt x="1769147" y="10204170"/>
                      <a:pt x="3636485" y="11275914"/>
                      <a:pt x="5653142" y="11266886"/>
                    </a:cubicBezTo>
                    <a:cubicBezTo>
                      <a:pt x="7669798" y="11275914"/>
                      <a:pt x="9537136" y="10204170"/>
                      <a:pt x="10548077" y="8457477"/>
                    </a:cubicBezTo>
                    <a:cubicBezTo>
                      <a:pt x="11559018" y="6710783"/>
                      <a:pt x="11559018" y="4556159"/>
                      <a:pt x="10548077" y="2809466"/>
                    </a:cubicBezTo>
                    <a:cubicBezTo>
                      <a:pt x="9537136" y="1062773"/>
                      <a:pt x="7669798" y="-8971"/>
                      <a:pt x="5653142" y="56"/>
                    </a:cubicBezTo>
                    <a:close/>
                  </a:path>
                </a:pathLst>
              </a:custGeom>
              <a:blipFill>
                <a:blip r:embed="rId7"/>
                <a:stretch>
                  <a:fillRect l="223" t="-16600" r="223" b="-16600"/>
                </a:stretch>
              </a:blipFill>
            </p:spPr>
          </p:sp>
          <p:sp>
            <p:nvSpPr>
              <p:cNvPr id="17" name="Freeform 17"/>
              <p:cNvSpPr/>
              <p:nvPr/>
            </p:nvSpPr>
            <p:spPr>
              <a:xfrm>
                <a:off x="0" y="0"/>
                <a:ext cx="11575567" cy="11745316"/>
              </a:xfrm>
              <a:custGeom>
                <a:avLst/>
                <a:gdLst/>
                <a:ahLst/>
                <a:cxnLst/>
                <a:rect l="l" t="t" r="r" b="b"/>
                <a:pathLst>
                  <a:path w="11575567" h="11745316">
                    <a:moveTo>
                      <a:pt x="0" y="0"/>
                    </a:moveTo>
                    <a:lnTo>
                      <a:pt x="11575567" y="0"/>
                    </a:lnTo>
                    <a:lnTo>
                      <a:pt x="11575567" y="11745316"/>
                    </a:lnTo>
                    <a:lnTo>
                      <a:pt x="0" y="11745316"/>
                    </a:lnTo>
                    <a:close/>
                  </a:path>
                </a:pathLst>
              </a:custGeom>
              <a:blipFill>
                <a:blip r:embed="rId5"/>
                <a:stretch>
                  <a:fillRect l="-272" r="-272"/>
                </a:stretch>
              </a:blipFill>
            </p:spPr>
          </p:sp>
        </p:grpSp>
        <p:grpSp>
          <p:nvGrpSpPr>
            <p:cNvPr id="18" name="Group 18"/>
            <p:cNvGrpSpPr>
              <a:grpSpLocks noChangeAspect="1"/>
            </p:cNvGrpSpPr>
            <p:nvPr/>
          </p:nvGrpSpPr>
          <p:grpSpPr>
            <a:xfrm>
              <a:off x="18199055" y="0"/>
              <a:ext cx="3448425" cy="3497580"/>
              <a:chOff x="0" y="0"/>
              <a:chExt cx="11582400" cy="11747500"/>
            </a:xfrm>
          </p:grpSpPr>
          <p:sp>
            <p:nvSpPr>
              <p:cNvPr id="19" name="Freeform 19"/>
              <p:cNvSpPr/>
              <p:nvPr/>
            </p:nvSpPr>
            <p:spPr>
              <a:xfrm>
                <a:off x="123136" y="244952"/>
                <a:ext cx="11306283" cy="11266943"/>
              </a:xfrm>
              <a:custGeom>
                <a:avLst/>
                <a:gdLst/>
                <a:ahLst/>
                <a:cxnLst/>
                <a:rect l="l" t="t" r="r" b="b"/>
                <a:pathLst>
                  <a:path w="11306283" h="11266943">
                    <a:moveTo>
                      <a:pt x="5653142" y="56"/>
                    </a:moveTo>
                    <a:cubicBezTo>
                      <a:pt x="3636485" y="-8971"/>
                      <a:pt x="1769147" y="1062773"/>
                      <a:pt x="758206" y="2809466"/>
                    </a:cubicBezTo>
                    <a:cubicBezTo>
                      <a:pt x="-252735" y="4556159"/>
                      <a:pt x="-252735" y="6710783"/>
                      <a:pt x="758206" y="8457477"/>
                    </a:cubicBezTo>
                    <a:cubicBezTo>
                      <a:pt x="1769147" y="10204170"/>
                      <a:pt x="3636485" y="11275914"/>
                      <a:pt x="5653142" y="11266886"/>
                    </a:cubicBezTo>
                    <a:cubicBezTo>
                      <a:pt x="7669798" y="11275914"/>
                      <a:pt x="9537136" y="10204170"/>
                      <a:pt x="10548077" y="8457477"/>
                    </a:cubicBezTo>
                    <a:cubicBezTo>
                      <a:pt x="11559018" y="6710783"/>
                      <a:pt x="11559018" y="4556159"/>
                      <a:pt x="10548077" y="2809466"/>
                    </a:cubicBezTo>
                    <a:cubicBezTo>
                      <a:pt x="9537136" y="1062773"/>
                      <a:pt x="7669798" y="-8971"/>
                      <a:pt x="5653142" y="56"/>
                    </a:cubicBezTo>
                    <a:close/>
                  </a:path>
                </a:pathLst>
              </a:custGeom>
              <a:blipFill>
                <a:blip r:embed="rId8"/>
                <a:stretch>
                  <a:fillRect l="223" t="-64078" r="223" b="-12868"/>
                </a:stretch>
              </a:blipFill>
            </p:spPr>
          </p:sp>
          <p:sp>
            <p:nvSpPr>
              <p:cNvPr id="20" name="Freeform 20"/>
              <p:cNvSpPr/>
              <p:nvPr/>
            </p:nvSpPr>
            <p:spPr>
              <a:xfrm>
                <a:off x="0" y="0"/>
                <a:ext cx="11575567" cy="11745316"/>
              </a:xfrm>
              <a:custGeom>
                <a:avLst/>
                <a:gdLst/>
                <a:ahLst/>
                <a:cxnLst/>
                <a:rect l="l" t="t" r="r" b="b"/>
                <a:pathLst>
                  <a:path w="11575567" h="11745316">
                    <a:moveTo>
                      <a:pt x="0" y="0"/>
                    </a:moveTo>
                    <a:lnTo>
                      <a:pt x="11575567" y="0"/>
                    </a:lnTo>
                    <a:lnTo>
                      <a:pt x="11575567" y="11745316"/>
                    </a:lnTo>
                    <a:lnTo>
                      <a:pt x="0" y="11745316"/>
                    </a:lnTo>
                    <a:close/>
                  </a:path>
                </a:pathLst>
              </a:custGeom>
              <a:blipFill>
                <a:blip r:embed="rId5"/>
                <a:stretch>
                  <a:fillRect l="-272" r="-272"/>
                </a:stretch>
              </a:blipFill>
            </p:spPr>
          </p:sp>
        </p:grpSp>
      </p:grpSp>
      <p:grpSp>
        <p:nvGrpSpPr>
          <p:cNvPr id="21" name="Group 21"/>
          <p:cNvGrpSpPr/>
          <p:nvPr/>
        </p:nvGrpSpPr>
        <p:grpSpPr>
          <a:xfrm>
            <a:off x="5033149" y="2138813"/>
            <a:ext cx="8221702" cy="2563816"/>
            <a:chOff x="0" y="0"/>
            <a:chExt cx="10962269" cy="3418421"/>
          </a:xfrm>
        </p:grpSpPr>
        <p:grpSp>
          <p:nvGrpSpPr>
            <p:cNvPr id="22" name="Group 22"/>
            <p:cNvGrpSpPr>
              <a:grpSpLocks noChangeAspect="1"/>
            </p:cNvGrpSpPr>
            <p:nvPr/>
          </p:nvGrpSpPr>
          <p:grpSpPr>
            <a:xfrm>
              <a:off x="0" y="0"/>
              <a:ext cx="3370379" cy="3418421"/>
              <a:chOff x="0" y="0"/>
              <a:chExt cx="11582400" cy="11747500"/>
            </a:xfrm>
          </p:grpSpPr>
          <p:sp>
            <p:nvSpPr>
              <p:cNvPr id="23" name="Freeform 23"/>
              <p:cNvSpPr/>
              <p:nvPr/>
            </p:nvSpPr>
            <p:spPr>
              <a:xfrm>
                <a:off x="123136" y="244952"/>
                <a:ext cx="11306283" cy="11266943"/>
              </a:xfrm>
              <a:custGeom>
                <a:avLst/>
                <a:gdLst/>
                <a:ahLst/>
                <a:cxnLst/>
                <a:rect l="l" t="t" r="r" b="b"/>
                <a:pathLst>
                  <a:path w="11306283" h="11266943">
                    <a:moveTo>
                      <a:pt x="5653142" y="56"/>
                    </a:moveTo>
                    <a:cubicBezTo>
                      <a:pt x="3636485" y="-8971"/>
                      <a:pt x="1769147" y="1062773"/>
                      <a:pt x="758206" y="2809466"/>
                    </a:cubicBezTo>
                    <a:cubicBezTo>
                      <a:pt x="-252735" y="4556159"/>
                      <a:pt x="-252735" y="6710783"/>
                      <a:pt x="758206" y="8457477"/>
                    </a:cubicBezTo>
                    <a:cubicBezTo>
                      <a:pt x="1769147" y="10204170"/>
                      <a:pt x="3636485" y="11275914"/>
                      <a:pt x="5653142" y="11266886"/>
                    </a:cubicBezTo>
                    <a:cubicBezTo>
                      <a:pt x="7669798" y="11275914"/>
                      <a:pt x="9537136" y="10204170"/>
                      <a:pt x="10548077" y="8457477"/>
                    </a:cubicBezTo>
                    <a:cubicBezTo>
                      <a:pt x="11559018" y="6710783"/>
                      <a:pt x="11559018" y="4556159"/>
                      <a:pt x="10548077" y="2809466"/>
                    </a:cubicBezTo>
                    <a:cubicBezTo>
                      <a:pt x="9537136" y="1062773"/>
                      <a:pt x="7669798" y="-8971"/>
                      <a:pt x="5653142" y="56"/>
                    </a:cubicBezTo>
                    <a:close/>
                  </a:path>
                </a:pathLst>
              </a:custGeom>
              <a:blipFill>
                <a:blip r:embed="rId9"/>
                <a:stretch>
                  <a:fillRect l="-13605" t="-53284" r="-11309" b="-71057"/>
                </a:stretch>
              </a:blipFill>
            </p:spPr>
          </p:sp>
          <p:sp>
            <p:nvSpPr>
              <p:cNvPr id="24" name="Freeform 24"/>
              <p:cNvSpPr/>
              <p:nvPr/>
            </p:nvSpPr>
            <p:spPr>
              <a:xfrm>
                <a:off x="0" y="0"/>
                <a:ext cx="11575567" cy="11745316"/>
              </a:xfrm>
              <a:custGeom>
                <a:avLst/>
                <a:gdLst/>
                <a:ahLst/>
                <a:cxnLst/>
                <a:rect l="l" t="t" r="r" b="b"/>
                <a:pathLst>
                  <a:path w="11575567" h="11745316">
                    <a:moveTo>
                      <a:pt x="0" y="0"/>
                    </a:moveTo>
                    <a:lnTo>
                      <a:pt x="11575567" y="0"/>
                    </a:lnTo>
                    <a:lnTo>
                      <a:pt x="11575567" y="11745316"/>
                    </a:lnTo>
                    <a:lnTo>
                      <a:pt x="0" y="11745316"/>
                    </a:lnTo>
                    <a:close/>
                  </a:path>
                </a:pathLst>
              </a:custGeom>
              <a:blipFill>
                <a:blip r:embed="rId5"/>
                <a:stretch>
                  <a:fillRect l="-272" r="-272"/>
                </a:stretch>
              </a:blipFill>
            </p:spPr>
          </p:sp>
        </p:grpSp>
        <p:sp>
          <p:nvSpPr>
            <p:cNvPr id="25" name="TextBox 25"/>
            <p:cNvSpPr txBox="1"/>
            <p:nvPr/>
          </p:nvSpPr>
          <p:spPr>
            <a:xfrm>
              <a:off x="3750559" y="1556883"/>
              <a:ext cx="7211710" cy="1535218"/>
            </a:xfrm>
            <a:prstGeom prst="rect">
              <a:avLst/>
            </a:prstGeom>
          </p:spPr>
          <p:txBody>
            <a:bodyPr lIns="0" tIns="0" rIns="0" bIns="0" rtlCol="0" anchor="t">
              <a:spAutoFit/>
            </a:bodyPr>
            <a:lstStyle/>
            <a:p>
              <a:pPr marL="474979" lvl="1" indent="-237490" algn="l">
                <a:lnSpc>
                  <a:spcPts val="3079"/>
                </a:lnSpc>
                <a:buFont typeface="Arial"/>
                <a:buChar char="•"/>
              </a:pPr>
              <a:r>
                <a:rPr lang="en-US" sz="2199">
                  <a:solidFill>
                    <a:srgbClr val="683310"/>
                  </a:solidFill>
                  <a:latin typeface="Recoleta 1"/>
                  <a:ea typeface="Recoleta 1"/>
                  <a:cs typeface="Recoleta 1"/>
                  <a:sym typeface="Recoleta 1"/>
                </a:rPr>
                <a:t>Pengelolaan produksi jamu</a:t>
              </a:r>
            </a:p>
            <a:p>
              <a:pPr marL="474979" lvl="1" indent="-237490" algn="l">
                <a:lnSpc>
                  <a:spcPts val="3079"/>
                </a:lnSpc>
                <a:buFont typeface="Arial"/>
                <a:buChar char="•"/>
              </a:pPr>
              <a:r>
                <a:rPr lang="en-US" sz="2199">
                  <a:solidFill>
                    <a:srgbClr val="683310"/>
                  </a:solidFill>
                  <a:latin typeface="Recoleta 1"/>
                  <a:ea typeface="Recoleta 1"/>
                  <a:cs typeface="Recoleta 1"/>
                  <a:sym typeface="Recoleta 1"/>
                </a:rPr>
                <a:t>Pengawasan kualitas produk</a:t>
              </a:r>
            </a:p>
            <a:p>
              <a:pPr marL="474979" lvl="1" indent="-237490" algn="l">
                <a:lnSpc>
                  <a:spcPts val="3079"/>
                </a:lnSpc>
                <a:buFont typeface="Arial"/>
                <a:buChar char="•"/>
              </a:pPr>
              <a:r>
                <a:rPr lang="en-US" sz="2199">
                  <a:solidFill>
                    <a:srgbClr val="683310"/>
                  </a:solidFill>
                  <a:latin typeface="Recoleta 1"/>
                  <a:ea typeface="Recoleta 1"/>
                  <a:cs typeface="Recoleta 1"/>
                  <a:sym typeface="Recoleta 1"/>
                </a:rPr>
                <a:t>Pengambilan keputusan usaha</a:t>
              </a:r>
            </a:p>
          </p:txBody>
        </p:sp>
        <p:sp>
          <p:nvSpPr>
            <p:cNvPr id="26" name="TextBox 26"/>
            <p:cNvSpPr txBox="1"/>
            <p:nvPr/>
          </p:nvSpPr>
          <p:spPr>
            <a:xfrm>
              <a:off x="5173133" y="291395"/>
              <a:ext cx="3366464" cy="569172"/>
            </a:xfrm>
            <a:prstGeom prst="rect">
              <a:avLst/>
            </a:prstGeom>
          </p:spPr>
          <p:txBody>
            <a:bodyPr lIns="0" tIns="0" rIns="0" bIns="0" rtlCol="0" anchor="t">
              <a:spAutoFit/>
            </a:bodyPr>
            <a:lstStyle/>
            <a:p>
              <a:pPr algn="ctr">
                <a:lnSpc>
                  <a:spcPts val="3640"/>
                </a:lnSpc>
                <a:spcBef>
                  <a:spcPct val="0"/>
                </a:spcBef>
              </a:pPr>
              <a:r>
                <a:rPr lang="en-US" sz="2600" b="1">
                  <a:solidFill>
                    <a:srgbClr val="683310"/>
                  </a:solidFill>
                  <a:latin typeface="Recoleta 2 Bold"/>
                  <a:ea typeface="Recoleta 2 Bold"/>
                  <a:cs typeface="Recoleta 2 Bold"/>
                  <a:sym typeface="Recoleta 2 Bold"/>
                </a:rPr>
                <a:t>Budeh Mita</a:t>
              </a:r>
            </a:p>
          </p:txBody>
        </p:sp>
        <p:sp>
          <p:nvSpPr>
            <p:cNvPr id="27" name="TextBox 27"/>
            <p:cNvSpPr txBox="1"/>
            <p:nvPr/>
          </p:nvSpPr>
          <p:spPr>
            <a:xfrm>
              <a:off x="3750559" y="803417"/>
              <a:ext cx="7211710" cy="512657"/>
            </a:xfrm>
            <a:prstGeom prst="rect">
              <a:avLst/>
            </a:prstGeom>
          </p:spPr>
          <p:txBody>
            <a:bodyPr lIns="0" tIns="0" rIns="0" bIns="0" rtlCol="0" anchor="t">
              <a:spAutoFit/>
            </a:bodyPr>
            <a:lstStyle/>
            <a:p>
              <a:pPr algn="just">
                <a:lnSpc>
                  <a:spcPts val="3220"/>
                </a:lnSpc>
                <a:spcBef>
                  <a:spcPct val="0"/>
                </a:spcBef>
              </a:pPr>
              <a:r>
                <a:rPr lang="en-US" sz="2300" b="1">
                  <a:solidFill>
                    <a:srgbClr val="683310"/>
                  </a:solidFill>
                  <a:latin typeface="Playfair Display Bold"/>
                  <a:ea typeface="Playfair Display Bold"/>
                  <a:cs typeface="Playfair Display Bold"/>
                  <a:sym typeface="Playfair Display Bold"/>
                </a:rPr>
                <a:t>Owner &amp; Penanggung Jawab Usaha</a:t>
              </a:r>
            </a:p>
          </p:txBody>
        </p:sp>
      </p:grpSp>
      <p:sp>
        <p:nvSpPr>
          <p:cNvPr id="28" name="TextBox 28"/>
          <p:cNvSpPr txBox="1"/>
          <p:nvPr/>
        </p:nvSpPr>
        <p:spPr>
          <a:xfrm>
            <a:off x="9406931" y="302044"/>
            <a:ext cx="7519953" cy="1558492"/>
          </a:xfrm>
          <a:prstGeom prst="rect">
            <a:avLst/>
          </a:prstGeom>
        </p:spPr>
        <p:txBody>
          <a:bodyPr lIns="0" tIns="0" rIns="0" bIns="0" rtlCol="0" anchor="t">
            <a:spAutoFit/>
          </a:bodyPr>
          <a:lstStyle/>
          <a:p>
            <a:pPr marL="0" lvl="0" indent="0" algn="ctr">
              <a:lnSpc>
                <a:spcPts val="12798"/>
              </a:lnSpc>
              <a:spcBef>
                <a:spcPct val="0"/>
              </a:spcBef>
            </a:pPr>
            <a:r>
              <a:rPr lang="en-US" sz="9142" spc="-457">
                <a:solidFill>
                  <a:srgbClr val="000000"/>
                </a:solidFill>
                <a:latin typeface="DM Serif Display"/>
                <a:ea typeface="DM Serif Display"/>
                <a:cs typeface="DM Serif Display"/>
                <a:sym typeface="DM Serif Display"/>
              </a:rPr>
              <a:t>Tim Pelaksana</a:t>
            </a:r>
          </a:p>
        </p:txBody>
      </p:sp>
      <p:sp>
        <p:nvSpPr>
          <p:cNvPr id="29" name="TextBox 29"/>
          <p:cNvSpPr txBox="1"/>
          <p:nvPr/>
        </p:nvSpPr>
        <p:spPr>
          <a:xfrm>
            <a:off x="4124624" y="330619"/>
            <a:ext cx="1180009" cy="909623"/>
          </a:xfrm>
          <a:prstGeom prst="rect">
            <a:avLst/>
          </a:prstGeom>
        </p:spPr>
        <p:txBody>
          <a:bodyPr lIns="0" tIns="0" rIns="0" bIns="0" rtlCol="0" anchor="t">
            <a:spAutoFit/>
          </a:bodyPr>
          <a:lstStyle/>
          <a:p>
            <a:pPr algn="ctr">
              <a:lnSpc>
                <a:spcPts val="7088"/>
              </a:lnSpc>
            </a:pPr>
            <a:r>
              <a:rPr lang="en-US" sz="5063" b="1">
                <a:solidFill>
                  <a:srgbClr val="000000"/>
                </a:solidFill>
                <a:latin typeface="Poppins Bold"/>
                <a:ea typeface="Poppins Bold"/>
                <a:cs typeface="Poppins Bold"/>
                <a:sym typeface="Poppins Bold"/>
              </a:rPr>
              <a:t>UM </a:t>
            </a:r>
          </a:p>
        </p:txBody>
      </p:sp>
      <p:sp>
        <p:nvSpPr>
          <p:cNvPr id="30" name="TextBox 30"/>
          <p:cNvSpPr txBox="1"/>
          <p:nvPr/>
        </p:nvSpPr>
        <p:spPr>
          <a:xfrm>
            <a:off x="5268576" y="492466"/>
            <a:ext cx="2213850" cy="633555"/>
          </a:xfrm>
          <a:prstGeom prst="rect">
            <a:avLst/>
          </a:prstGeom>
        </p:spPr>
        <p:txBody>
          <a:bodyPr lIns="0" tIns="0" rIns="0" bIns="0" rtlCol="0" anchor="t">
            <a:spAutoFit/>
          </a:bodyPr>
          <a:lstStyle/>
          <a:p>
            <a:pPr algn="ctr">
              <a:lnSpc>
                <a:spcPts val="4974"/>
              </a:lnSpc>
            </a:pPr>
            <a:r>
              <a:rPr lang="en-US" sz="3553">
                <a:solidFill>
                  <a:srgbClr val="000000"/>
                </a:solidFill>
                <a:latin typeface="Poppins"/>
                <a:ea typeface="Poppins"/>
                <a:cs typeface="Poppins"/>
                <a:sym typeface="Poppins"/>
              </a:rPr>
              <a:t>Indonesia</a:t>
            </a:r>
          </a:p>
        </p:txBody>
      </p:sp>
      <p:sp>
        <p:nvSpPr>
          <p:cNvPr id="31" name="TextBox 31"/>
          <p:cNvSpPr txBox="1"/>
          <p:nvPr/>
        </p:nvSpPr>
        <p:spPr>
          <a:xfrm>
            <a:off x="4048703" y="1139949"/>
            <a:ext cx="2601244" cy="423898"/>
          </a:xfrm>
          <a:prstGeom prst="rect">
            <a:avLst/>
          </a:prstGeom>
        </p:spPr>
        <p:txBody>
          <a:bodyPr lIns="0" tIns="0" rIns="0" bIns="0" rtlCol="0" anchor="t">
            <a:spAutoFit/>
          </a:bodyPr>
          <a:lstStyle/>
          <a:p>
            <a:pPr algn="ctr">
              <a:lnSpc>
                <a:spcPts val="3284"/>
              </a:lnSpc>
            </a:pPr>
            <a:r>
              <a:rPr lang="en-US" sz="2345" b="1">
                <a:solidFill>
                  <a:srgbClr val="000000"/>
                </a:solidFill>
                <a:latin typeface="Poppins Bold"/>
                <a:ea typeface="Poppins Bold"/>
                <a:cs typeface="Poppins Bold"/>
                <a:sym typeface="Poppins Bold"/>
              </a:rPr>
              <a:t>(UNISMA BEKASI)</a:t>
            </a:r>
          </a:p>
        </p:txBody>
      </p:sp>
      <p:grpSp>
        <p:nvGrpSpPr>
          <p:cNvPr id="32" name="Group 32"/>
          <p:cNvGrpSpPr/>
          <p:nvPr/>
        </p:nvGrpSpPr>
        <p:grpSpPr>
          <a:xfrm>
            <a:off x="-94214" y="8570132"/>
            <a:ext cx="18476428" cy="1896110"/>
            <a:chOff x="0" y="0"/>
            <a:chExt cx="24635238" cy="2528147"/>
          </a:xfrm>
        </p:grpSpPr>
        <p:sp>
          <p:nvSpPr>
            <p:cNvPr id="33" name="TextBox 33"/>
            <p:cNvSpPr txBox="1"/>
            <p:nvPr/>
          </p:nvSpPr>
          <p:spPr>
            <a:xfrm>
              <a:off x="6530152" y="-28575"/>
              <a:ext cx="5411446" cy="1693122"/>
            </a:xfrm>
            <a:prstGeom prst="rect">
              <a:avLst/>
            </a:prstGeom>
          </p:spPr>
          <p:txBody>
            <a:bodyPr lIns="0" tIns="0" rIns="0" bIns="0" rtlCol="0" anchor="t">
              <a:spAutoFit/>
            </a:bodyPr>
            <a:lstStyle/>
            <a:p>
              <a:pPr marL="399416" lvl="1" indent="-199708" algn="l">
                <a:lnSpc>
                  <a:spcPts val="2590"/>
                </a:lnSpc>
                <a:buFont typeface="Arial"/>
                <a:buChar char="•"/>
              </a:pPr>
              <a:r>
                <a:rPr lang="en-US" sz="1850">
                  <a:solidFill>
                    <a:srgbClr val="683310"/>
                  </a:solidFill>
                  <a:latin typeface="Recoleta 1"/>
                  <a:ea typeface="Recoleta 1"/>
                  <a:cs typeface="Recoleta 1"/>
                  <a:sym typeface="Recoleta 1"/>
                </a:rPr>
                <a:t>Pengembangan strategi bisnis</a:t>
              </a:r>
            </a:p>
            <a:p>
              <a:pPr marL="399416" lvl="1" indent="-199708" algn="l">
                <a:lnSpc>
                  <a:spcPts val="2590"/>
                </a:lnSpc>
                <a:buFont typeface="Arial"/>
                <a:buChar char="•"/>
              </a:pPr>
              <a:r>
                <a:rPr lang="en-US" sz="1850">
                  <a:solidFill>
                    <a:srgbClr val="683310"/>
                  </a:solidFill>
                  <a:latin typeface="Recoleta 1"/>
                  <a:ea typeface="Recoleta 1"/>
                  <a:cs typeface="Recoleta 1"/>
                  <a:sym typeface="Recoleta 1"/>
                </a:rPr>
                <a:t>Analisis peluang pasar</a:t>
              </a:r>
            </a:p>
            <a:p>
              <a:pPr marL="399416" lvl="1" indent="-199708" algn="l">
                <a:lnSpc>
                  <a:spcPts val="2590"/>
                </a:lnSpc>
                <a:buFont typeface="Arial"/>
                <a:buChar char="•"/>
              </a:pPr>
              <a:r>
                <a:rPr lang="en-US" sz="1850">
                  <a:solidFill>
                    <a:srgbClr val="683310"/>
                  </a:solidFill>
                  <a:latin typeface="Recoleta 1"/>
                  <a:ea typeface="Recoleta 1"/>
                  <a:cs typeface="Recoleta 1"/>
                  <a:sym typeface="Recoleta 1"/>
                </a:rPr>
                <a:t>Pengembangan jaringan dan kemitraan usaha</a:t>
              </a:r>
            </a:p>
          </p:txBody>
        </p:sp>
        <p:sp>
          <p:nvSpPr>
            <p:cNvPr id="34" name="TextBox 34"/>
            <p:cNvSpPr txBox="1"/>
            <p:nvPr/>
          </p:nvSpPr>
          <p:spPr>
            <a:xfrm>
              <a:off x="0" y="-28575"/>
              <a:ext cx="6225352" cy="2556722"/>
            </a:xfrm>
            <a:prstGeom prst="rect">
              <a:avLst/>
            </a:prstGeom>
          </p:spPr>
          <p:txBody>
            <a:bodyPr lIns="0" tIns="0" rIns="0" bIns="0" rtlCol="0" anchor="t">
              <a:spAutoFit/>
            </a:bodyPr>
            <a:lstStyle/>
            <a:p>
              <a:pPr marL="399416" lvl="1" indent="-199708" algn="l">
                <a:lnSpc>
                  <a:spcPts val="2590"/>
                </a:lnSpc>
                <a:buFont typeface="Arial"/>
                <a:buChar char="•"/>
              </a:pPr>
              <a:r>
                <a:rPr lang="en-US" sz="1850">
                  <a:solidFill>
                    <a:srgbClr val="683310"/>
                  </a:solidFill>
                  <a:latin typeface="Recoleta 1"/>
                  <a:ea typeface="Recoleta 1"/>
                  <a:cs typeface="Recoleta 1"/>
                  <a:sym typeface="Recoleta 1"/>
                </a:rPr>
                <a:t>Koordinasi program pengembangan usaha</a:t>
              </a:r>
            </a:p>
            <a:p>
              <a:pPr marL="399416" lvl="1" indent="-199708" algn="l">
                <a:lnSpc>
                  <a:spcPts val="2590"/>
                </a:lnSpc>
                <a:buFont typeface="Arial"/>
                <a:buChar char="•"/>
              </a:pPr>
              <a:r>
                <a:rPr lang="en-US" sz="1850">
                  <a:solidFill>
                    <a:srgbClr val="683310"/>
                  </a:solidFill>
                  <a:latin typeface="Recoleta 1"/>
                  <a:ea typeface="Recoleta 1"/>
                  <a:cs typeface="Recoleta 1"/>
                  <a:sym typeface="Recoleta 1"/>
                </a:rPr>
                <a:t>Pengembangan branding dan pemasaran</a:t>
              </a:r>
            </a:p>
            <a:p>
              <a:pPr marL="399416" lvl="1" indent="-199708" algn="l">
                <a:lnSpc>
                  <a:spcPts val="2590"/>
                </a:lnSpc>
                <a:buFont typeface="Arial"/>
                <a:buChar char="•"/>
              </a:pPr>
              <a:r>
                <a:rPr lang="en-US" sz="1850">
                  <a:solidFill>
                    <a:srgbClr val="683310"/>
                  </a:solidFill>
                  <a:latin typeface="Recoleta 1"/>
                  <a:ea typeface="Recoleta 1"/>
                  <a:cs typeface="Recoleta 1"/>
                  <a:sym typeface="Recoleta 1"/>
                </a:rPr>
                <a:t>Pendampingan transformasi usaha keluarga</a:t>
              </a:r>
            </a:p>
            <a:p>
              <a:pPr algn="l">
                <a:lnSpc>
                  <a:spcPts val="2590"/>
                </a:lnSpc>
              </a:pPr>
              <a:endParaRPr lang="en-US" sz="1850">
                <a:solidFill>
                  <a:srgbClr val="683310"/>
                </a:solidFill>
                <a:latin typeface="Recoleta 1"/>
                <a:ea typeface="Recoleta 1"/>
                <a:cs typeface="Recoleta 1"/>
                <a:sym typeface="Recoleta 1"/>
              </a:endParaRPr>
            </a:p>
          </p:txBody>
        </p:sp>
        <p:sp>
          <p:nvSpPr>
            <p:cNvPr id="35" name="TextBox 35"/>
            <p:cNvSpPr txBox="1"/>
            <p:nvPr/>
          </p:nvSpPr>
          <p:spPr>
            <a:xfrm>
              <a:off x="13000808" y="-28575"/>
              <a:ext cx="5001623" cy="1693122"/>
            </a:xfrm>
            <a:prstGeom prst="rect">
              <a:avLst/>
            </a:prstGeom>
          </p:spPr>
          <p:txBody>
            <a:bodyPr lIns="0" tIns="0" rIns="0" bIns="0" rtlCol="0" anchor="t">
              <a:spAutoFit/>
            </a:bodyPr>
            <a:lstStyle/>
            <a:p>
              <a:pPr marL="399416" lvl="1" indent="-199708" algn="l">
                <a:lnSpc>
                  <a:spcPts val="2590"/>
                </a:lnSpc>
                <a:buFont typeface="Arial"/>
                <a:buChar char="•"/>
              </a:pPr>
              <a:r>
                <a:rPr lang="en-US" sz="1850">
                  <a:solidFill>
                    <a:srgbClr val="683310"/>
                  </a:solidFill>
                  <a:latin typeface="Recoleta 1"/>
                  <a:ea typeface="Recoleta 1"/>
                  <a:cs typeface="Recoleta 1"/>
                  <a:sym typeface="Recoleta 1"/>
                </a:rPr>
                <a:t>Pengelolaan administrasi dan keuangan</a:t>
              </a:r>
            </a:p>
            <a:p>
              <a:pPr marL="399416" lvl="1" indent="-199708" algn="l">
                <a:lnSpc>
                  <a:spcPts val="2590"/>
                </a:lnSpc>
                <a:buFont typeface="Arial"/>
                <a:buChar char="•"/>
              </a:pPr>
              <a:r>
                <a:rPr lang="en-US" sz="1850">
                  <a:solidFill>
                    <a:srgbClr val="683310"/>
                  </a:solidFill>
                  <a:latin typeface="Recoleta 1"/>
                  <a:ea typeface="Recoleta 1"/>
                  <a:cs typeface="Recoleta 1"/>
                  <a:sym typeface="Recoleta 1"/>
                </a:rPr>
                <a:t>Penyusunan anggaran dan laporan kegiatan</a:t>
              </a:r>
            </a:p>
          </p:txBody>
        </p:sp>
        <p:sp>
          <p:nvSpPr>
            <p:cNvPr id="36" name="TextBox 36"/>
            <p:cNvSpPr txBox="1"/>
            <p:nvPr/>
          </p:nvSpPr>
          <p:spPr>
            <a:xfrm>
              <a:off x="18307231" y="-28575"/>
              <a:ext cx="6328007" cy="2124922"/>
            </a:xfrm>
            <a:prstGeom prst="rect">
              <a:avLst/>
            </a:prstGeom>
          </p:spPr>
          <p:txBody>
            <a:bodyPr lIns="0" tIns="0" rIns="0" bIns="0" rtlCol="0" anchor="t">
              <a:spAutoFit/>
            </a:bodyPr>
            <a:lstStyle/>
            <a:p>
              <a:pPr marL="399416" lvl="1" indent="-199708" algn="l">
                <a:lnSpc>
                  <a:spcPts val="2590"/>
                </a:lnSpc>
                <a:buFont typeface="Arial"/>
                <a:buChar char="•"/>
              </a:pPr>
              <a:r>
                <a:rPr lang="en-US" sz="1850">
                  <a:solidFill>
                    <a:srgbClr val="683310"/>
                  </a:solidFill>
                  <a:latin typeface="Recoleta 1"/>
                  <a:ea typeface="Recoleta 1"/>
                  <a:cs typeface="Recoleta 1"/>
                  <a:sym typeface="Recoleta 1"/>
                </a:rPr>
                <a:t>Pendampingan operasional usaha</a:t>
              </a:r>
            </a:p>
            <a:p>
              <a:pPr marL="399416" lvl="1" indent="-199708" algn="l">
                <a:lnSpc>
                  <a:spcPts val="2590"/>
                </a:lnSpc>
                <a:buFont typeface="Arial"/>
                <a:buChar char="•"/>
              </a:pPr>
              <a:r>
                <a:rPr lang="en-US" sz="1850">
                  <a:solidFill>
                    <a:srgbClr val="683310"/>
                  </a:solidFill>
                  <a:latin typeface="Recoleta 1"/>
                  <a:ea typeface="Recoleta 1"/>
                  <a:cs typeface="Recoleta 1"/>
                  <a:sym typeface="Recoleta 1"/>
                </a:rPr>
                <a:t>Menyusun strategi pemasaran dan branding</a:t>
              </a:r>
            </a:p>
            <a:p>
              <a:pPr marL="399416" lvl="1" indent="-199708" algn="l">
                <a:lnSpc>
                  <a:spcPts val="2590"/>
                </a:lnSpc>
                <a:buFont typeface="Arial"/>
                <a:buChar char="•"/>
              </a:pPr>
              <a:r>
                <a:rPr lang="en-US" sz="1850">
                  <a:solidFill>
                    <a:srgbClr val="683310"/>
                  </a:solidFill>
                  <a:latin typeface="Recoleta 1"/>
                  <a:ea typeface="Recoleta 1"/>
                  <a:cs typeface="Recoleta 1"/>
                  <a:sym typeface="Recoleta 1"/>
                </a:rPr>
                <a:t>Mengelola media sosial dan promosi digital</a:t>
              </a:r>
            </a:p>
          </p:txBody>
        </p:sp>
      </p:grpSp>
      <p:sp>
        <p:nvSpPr>
          <p:cNvPr id="37" name="TextBox 37"/>
          <p:cNvSpPr txBox="1"/>
          <p:nvPr/>
        </p:nvSpPr>
        <p:spPr>
          <a:xfrm>
            <a:off x="5048497" y="7666827"/>
            <a:ext cx="3642538" cy="438785"/>
          </a:xfrm>
          <a:prstGeom prst="rect">
            <a:avLst/>
          </a:prstGeom>
        </p:spPr>
        <p:txBody>
          <a:bodyPr lIns="0" tIns="0" rIns="0" bIns="0" rtlCol="0" anchor="t">
            <a:spAutoFit/>
          </a:bodyPr>
          <a:lstStyle/>
          <a:p>
            <a:pPr algn="ctr">
              <a:lnSpc>
                <a:spcPts val="3640"/>
              </a:lnSpc>
              <a:spcBef>
                <a:spcPct val="0"/>
              </a:spcBef>
            </a:pPr>
            <a:r>
              <a:rPr lang="en-US" sz="2600" b="1">
                <a:solidFill>
                  <a:srgbClr val="683310"/>
                </a:solidFill>
                <a:latin typeface="Recoleta 2 Bold"/>
                <a:ea typeface="Recoleta 2 Bold"/>
                <a:cs typeface="Recoleta 2 Bold"/>
                <a:sym typeface="Recoleta 2 Bold"/>
              </a:rPr>
              <a:t>Hendy Cahya Wiguna</a:t>
            </a:r>
          </a:p>
        </p:txBody>
      </p:sp>
      <p:sp>
        <p:nvSpPr>
          <p:cNvPr id="38" name="TextBox 38"/>
          <p:cNvSpPr txBox="1"/>
          <p:nvPr/>
        </p:nvSpPr>
        <p:spPr>
          <a:xfrm>
            <a:off x="550141" y="7666827"/>
            <a:ext cx="3538426" cy="438785"/>
          </a:xfrm>
          <a:prstGeom prst="rect">
            <a:avLst/>
          </a:prstGeom>
        </p:spPr>
        <p:txBody>
          <a:bodyPr lIns="0" tIns="0" rIns="0" bIns="0" rtlCol="0" anchor="t">
            <a:spAutoFit/>
          </a:bodyPr>
          <a:lstStyle/>
          <a:p>
            <a:pPr algn="ctr">
              <a:lnSpc>
                <a:spcPts val="3640"/>
              </a:lnSpc>
              <a:spcBef>
                <a:spcPct val="0"/>
              </a:spcBef>
            </a:pPr>
            <a:r>
              <a:rPr lang="en-US" sz="2600" b="1">
                <a:solidFill>
                  <a:srgbClr val="683310"/>
                </a:solidFill>
                <a:latin typeface="Recoleta 2 Bold"/>
                <a:ea typeface="Recoleta 2 Bold"/>
                <a:cs typeface="Recoleta 2 Bold"/>
                <a:sym typeface="Recoleta 2 Bold"/>
              </a:rPr>
              <a:t>Marcellina Y.I</a:t>
            </a:r>
          </a:p>
        </p:txBody>
      </p:sp>
      <p:sp>
        <p:nvSpPr>
          <p:cNvPr id="39" name="TextBox 39"/>
          <p:cNvSpPr txBox="1"/>
          <p:nvPr/>
        </p:nvSpPr>
        <p:spPr>
          <a:xfrm>
            <a:off x="9650964" y="7666827"/>
            <a:ext cx="3538426" cy="438785"/>
          </a:xfrm>
          <a:prstGeom prst="rect">
            <a:avLst/>
          </a:prstGeom>
        </p:spPr>
        <p:txBody>
          <a:bodyPr lIns="0" tIns="0" rIns="0" bIns="0" rtlCol="0" anchor="t">
            <a:spAutoFit/>
          </a:bodyPr>
          <a:lstStyle/>
          <a:p>
            <a:pPr algn="ctr">
              <a:lnSpc>
                <a:spcPts val="3640"/>
              </a:lnSpc>
              <a:spcBef>
                <a:spcPct val="0"/>
              </a:spcBef>
            </a:pPr>
            <a:r>
              <a:rPr lang="en-US" sz="2600" b="1">
                <a:solidFill>
                  <a:srgbClr val="683310"/>
                </a:solidFill>
                <a:latin typeface="Recoleta 2 Bold"/>
                <a:ea typeface="Recoleta 2 Bold"/>
                <a:cs typeface="Recoleta 2 Bold"/>
                <a:sym typeface="Recoleta 2 Bold"/>
              </a:rPr>
              <a:t>Nurul Hidayah</a:t>
            </a:r>
          </a:p>
        </p:txBody>
      </p:sp>
      <p:sp>
        <p:nvSpPr>
          <p:cNvPr id="40" name="TextBox 40"/>
          <p:cNvSpPr txBox="1"/>
          <p:nvPr/>
        </p:nvSpPr>
        <p:spPr>
          <a:xfrm>
            <a:off x="14199433" y="7666827"/>
            <a:ext cx="3538426" cy="438785"/>
          </a:xfrm>
          <a:prstGeom prst="rect">
            <a:avLst/>
          </a:prstGeom>
        </p:spPr>
        <p:txBody>
          <a:bodyPr lIns="0" tIns="0" rIns="0" bIns="0" rtlCol="0" anchor="t">
            <a:spAutoFit/>
          </a:bodyPr>
          <a:lstStyle/>
          <a:p>
            <a:pPr algn="ctr">
              <a:lnSpc>
                <a:spcPts val="3640"/>
              </a:lnSpc>
              <a:spcBef>
                <a:spcPct val="0"/>
              </a:spcBef>
            </a:pPr>
            <a:r>
              <a:rPr lang="en-US" sz="2600" b="1">
                <a:solidFill>
                  <a:srgbClr val="683310"/>
                </a:solidFill>
                <a:latin typeface="Recoleta 2 Bold"/>
                <a:ea typeface="Recoleta 2 Bold"/>
                <a:cs typeface="Recoleta 2 Bold"/>
                <a:sym typeface="Recoleta 2 Bold"/>
              </a:rPr>
              <a:t>Muhammad Abdullah</a:t>
            </a:r>
          </a:p>
        </p:txBody>
      </p:sp>
      <p:grpSp>
        <p:nvGrpSpPr>
          <p:cNvPr id="41" name="Group 41"/>
          <p:cNvGrpSpPr/>
          <p:nvPr/>
        </p:nvGrpSpPr>
        <p:grpSpPr>
          <a:xfrm>
            <a:off x="82362" y="8144683"/>
            <a:ext cx="18123275" cy="301625"/>
            <a:chOff x="0" y="0"/>
            <a:chExt cx="24164367" cy="402166"/>
          </a:xfrm>
        </p:grpSpPr>
        <p:sp>
          <p:nvSpPr>
            <p:cNvPr id="42" name="TextBox 42"/>
            <p:cNvSpPr txBox="1"/>
            <p:nvPr/>
          </p:nvSpPr>
          <p:spPr>
            <a:xfrm>
              <a:off x="7154535" y="-38100"/>
              <a:ext cx="3929141" cy="440266"/>
            </a:xfrm>
            <a:prstGeom prst="rect">
              <a:avLst/>
            </a:prstGeom>
          </p:spPr>
          <p:txBody>
            <a:bodyPr lIns="0" tIns="0" rIns="0" bIns="0" rtlCol="0" anchor="t">
              <a:spAutoFit/>
            </a:bodyPr>
            <a:lstStyle/>
            <a:p>
              <a:pPr algn="ctr">
                <a:lnSpc>
                  <a:spcPts val="2800"/>
                </a:lnSpc>
                <a:spcBef>
                  <a:spcPct val="0"/>
                </a:spcBef>
              </a:pPr>
              <a:r>
                <a:rPr lang="en-US" sz="2000" b="1">
                  <a:solidFill>
                    <a:srgbClr val="683310"/>
                  </a:solidFill>
                  <a:latin typeface="Playfair Display Bold"/>
                  <a:ea typeface="Playfair Display Bold"/>
                  <a:cs typeface="Playfair Display Bold"/>
                  <a:sym typeface="Playfair Display Bold"/>
                </a:rPr>
                <a:t>Business Development</a:t>
              </a:r>
            </a:p>
          </p:txBody>
        </p:sp>
        <p:sp>
          <p:nvSpPr>
            <p:cNvPr id="43" name="TextBox 43"/>
            <p:cNvSpPr txBox="1"/>
            <p:nvPr/>
          </p:nvSpPr>
          <p:spPr>
            <a:xfrm>
              <a:off x="0" y="-38100"/>
              <a:ext cx="6103781" cy="440266"/>
            </a:xfrm>
            <a:prstGeom prst="rect">
              <a:avLst/>
            </a:prstGeom>
          </p:spPr>
          <p:txBody>
            <a:bodyPr lIns="0" tIns="0" rIns="0" bIns="0" rtlCol="0" anchor="t">
              <a:spAutoFit/>
            </a:bodyPr>
            <a:lstStyle/>
            <a:p>
              <a:pPr algn="ctr">
                <a:lnSpc>
                  <a:spcPts val="2800"/>
                </a:lnSpc>
                <a:spcBef>
                  <a:spcPct val="0"/>
                </a:spcBef>
              </a:pPr>
              <a:r>
                <a:rPr lang="en-US" sz="2000" b="1">
                  <a:solidFill>
                    <a:srgbClr val="683310"/>
                  </a:solidFill>
                  <a:latin typeface="Playfair Display Bold"/>
                  <a:ea typeface="Playfair Display Bold"/>
                  <a:cs typeface="Playfair Display Bold"/>
                  <a:sym typeface="Playfair Display Bold"/>
                </a:rPr>
                <a:t>Ketua Tim &amp; Generasi Penerus Usaha</a:t>
              </a:r>
            </a:p>
          </p:txBody>
        </p:sp>
        <p:sp>
          <p:nvSpPr>
            <p:cNvPr id="44" name="TextBox 44"/>
            <p:cNvSpPr txBox="1"/>
            <p:nvPr/>
          </p:nvSpPr>
          <p:spPr>
            <a:xfrm>
              <a:off x="12272899" y="-38100"/>
              <a:ext cx="5826843" cy="440266"/>
            </a:xfrm>
            <a:prstGeom prst="rect">
              <a:avLst/>
            </a:prstGeom>
          </p:spPr>
          <p:txBody>
            <a:bodyPr lIns="0" tIns="0" rIns="0" bIns="0" rtlCol="0" anchor="t">
              <a:spAutoFit/>
            </a:bodyPr>
            <a:lstStyle/>
            <a:p>
              <a:pPr algn="ctr">
                <a:lnSpc>
                  <a:spcPts val="2800"/>
                </a:lnSpc>
                <a:spcBef>
                  <a:spcPct val="0"/>
                </a:spcBef>
              </a:pPr>
              <a:r>
                <a:rPr lang="en-US" sz="2000" b="1">
                  <a:solidFill>
                    <a:srgbClr val="683310"/>
                  </a:solidFill>
                  <a:latin typeface="Playfair Display Bold"/>
                  <a:ea typeface="Playfair Display Bold"/>
                  <a:cs typeface="Playfair Display Bold"/>
                  <a:sym typeface="Playfair Display Bold"/>
                </a:rPr>
                <a:t>Finance &amp; Administration</a:t>
              </a:r>
            </a:p>
          </p:txBody>
        </p:sp>
        <p:sp>
          <p:nvSpPr>
            <p:cNvPr id="45" name="TextBox 45"/>
            <p:cNvSpPr txBox="1"/>
            <p:nvPr/>
          </p:nvSpPr>
          <p:spPr>
            <a:xfrm>
              <a:off x="18337524" y="-38100"/>
              <a:ext cx="5826843" cy="440266"/>
            </a:xfrm>
            <a:prstGeom prst="rect">
              <a:avLst/>
            </a:prstGeom>
          </p:spPr>
          <p:txBody>
            <a:bodyPr lIns="0" tIns="0" rIns="0" bIns="0" rtlCol="0" anchor="t">
              <a:spAutoFit/>
            </a:bodyPr>
            <a:lstStyle/>
            <a:p>
              <a:pPr algn="ctr">
                <a:lnSpc>
                  <a:spcPts val="2800"/>
                </a:lnSpc>
                <a:spcBef>
                  <a:spcPct val="0"/>
                </a:spcBef>
              </a:pPr>
              <a:r>
                <a:rPr lang="en-US" sz="2000" b="1">
                  <a:solidFill>
                    <a:srgbClr val="683310"/>
                  </a:solidFill>
                  <a:latin typeface="Playfair Display Bold"/>
                  <a:ea typeface="Playfair Display Bold"/>
                  <a:cs typeface="Playfair Display Bold"/>
                  <a:sym typeface="Playfair Display Bold"/>
                </a:rPr>
                <a:t>Operations, Marketing &amp; Branding</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2703" y="3764536"/>
            <a:ext cx="8897966" cy="5493764"/>
            <a:chOff x="0" y="0"/>
            <a:chExt cx="2343497" cy="1446917"/>
          </a:xfrm>
        </p:grpSpPr>
        <p:sp>
          <p:nvSpPr>
            <p:cNvPr id="3" name="Freeform 3"/>
            <p:cNvSpPr/>
            <p:nvPr/>
          </p:nvSpPr>
          <p:spPr>
            <a:xfrm>
              <a:off x="0" y="0"/>
              <a:ext cx="2343497" cy="1446917"/>
            </a:xfrm>
            <a:custGeom>
              <a:avLst/>
              <a:gdLst/>
              <a:ahLst/>
              <a:cxnLst/>
              <a:rect l="l" t="t" r="r" b="b"/>
              <a:pathLst>
                <a:path w="2343497" h="1446917">
                  <a:moveTo>
                    <a:pt x="0" y="0"/>
                  </a:moveTo>
                  <a:lnTo>
                    <a:pt x="2343497" y="0"/>
                  </a:lnTo>
                  <a:lnTo>
                    <a:pt x="2343497" y="1446917"/>
                  </a:lnTo>
                  <a:lnTo>
                    <a:pt x="0" y="1446917"/>
                  </a:lnTo>
                  <a:close/>
                </a:path>
              </a:pathLst>
            </a:custGeom>
            <a:solidFill>
              <a:srgbClr val="EEE3C2"/>
            </a:solidFill>
          </p:spPr>
        </p:sp>
        <p:sp>
          <p:nvSpPr>
            <p:cNvPr id="4" name="TextBox 4"/>
            <p:cNvSpPr txBox="1"/>
            <p:nvPr/>
          </p:nvSpPr>
          <p:spPr>
            <a:xfrm>
              <a:off x="0" y="-57150"/>
              <a:ext cx="2343497" cy="1504067"/>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5" name="Freeform 5"/>
          <p:cNvSpPr/>
          <p:nvPr/>
        </p:nvSpPr>
        <p:spPr>
          <a:xfrm>
            <a:off x="1028700" y="473494"/>
            <a:ext cx="1191207" cy="1194192"/>
          </a:xfrm>
          <a:custGeom>
            <a:avLst/>
            <a:gdLst/>
            <a:ahLst/>
            <a:cxnLst/>
            <a:rect l="l" t="t" r="r" b="b"/>
            <a:pathLst>
              <a:path w="1191207" h="1194192">
                <a:moveTo>
                  <a:pt x="0" y="0"/>
                </a:moveTo>
                <a:lnTo>
                  <a:pt x="1191207" y="0"/>
                </a:lnTo>
                <a:lnTo>
                  <a:pt x="1191207" y="1194193"/>
                </a:lnTo>
                <a:lnTo>
                  <a:pt x="0" y="1194193"/>
                </a:lnTo>
                <a:lnTo>
                  <a:pt x="0" y="0"/>
                </a:lnTo>
                <a:close/>
              </a:path>
            </a:pathLst>
          </a:custGeom>
          <a:blipFill>
            <a:blip r:embed="rId2"/>
            <a:stretch>
              <a:fillRect/>
            </a:stretch>
          </a:blipFill>
        </p:spPr>
      </p:sp>
      <p:sp>
        <p:nvSpPr>
          <p:cNvPr id="6" name="Freeform 6"/>
          <p:cNvSpPr/>
          <p:nvPr/>
        </p:nvSpPr>
        <p:spPr>
          <a:xfrm>
            <a:off x="2219907" y="473494"/>
            <a:ext cx="1127321" cy="1110411"/>
          </a:xfrm>
          <a:custGeom>
            <a:avLst/>
            <a:gdLst/>
            <a:ahLst/>
            <a:cxnLst/>
            <a:rect l="l" t="t" r="r" b="b"/>
            <a:pathLst>
              <a:path w="1127321" h="1110411">
                <a:moveTo>
                  <a:pt x="0" y="0"/>
                </a:moveTo>
                <a:lnTo>
                  <a:pt x="1127321" y="0"/>
                </a:lnTo>
                <a:lnTo>
                  <a:pt x="1127321" y="1110412"/>
                </a:lnTo>
                <a:lnTo>
                  <a:pt x="0" y="1110412"/>
                </a:lnTo>
                <a:lnTo>
                  <a:pt x="0" y="0"/>
                </a:lnTo>
                <a:close/>
              </a:path>
            </a:pathLst>
          </a:custGeom>
          <a:blipFill>
            <a:blip r:embed="rId3"/>
            <a:stretch>
              <a:fillRect/>
            </a:stretch>
          </a:blipFill>
        </p:spPr>
      </p:sp>
      <p:sp>
        <p:nvSpPr>
          <p:cNvPr id="7" name="AutoShape 7"/>
          <p:cNvSpPr/>
          <p:nvPr/>
        </p:nvSpPr>
        <p:spPr>
          <a:xfrm flipV="1">
            <a:off x="3716082" y="473494"/>
            <a:ext cx="0" cy="1194192"/>
          </a:xfrm>
          <a:prstGeom prst="line">
            <a:avLst/>
          </a:prstGeom>
          <a:ln w="38100" cap="flat">
            <a:solidFill>
              <a:srgbClr val="EEE3C2"/>
            </a:solidFill>
            <a:prstDash val="solid"/>
            <a:headEnd type="none" w="sm" len="sm"/>
            <a:tailEnd type="none" w="sm" len="sm"/>
          </a:ln>
        </p:spPr>
      </p:sp>
      <p:grpSp>
        <p:nvGrpSpPr>
          <p:cNvPr id="8" name="Group 8"/>
          <p:cNvGrpSpPr/>
          <p:nvPr/>
        </p:nvGrpSpPr>
        <p:grpSpPr>
          <a:xfrm>
            <a:off x="10097730" y="4958978"/>
            <a:ext cx="7161570" cy="4299322"/>
            <a:chOff x="0" y="0"/>
            <a:chExt cx="1886175" cy="1132332"/>
          </a:xfrm>
        </p:grpSpPr>
        <p:sp>
          <p:nvSpPr>
            <p:cNvPr id="9" name="Freeform 9"/>
            <p:cNvSpPr/>
            <p:nvPr/>
          </p:nvSpPr>
          <p:spPr>
            <a:xfrm>
              <a:off x="0" y="0"/>
              <a:ext cx="1886175" cy="1132332"/>
            </a:xfrm>
            <a:custGeom>
              <a:avLst/>
              <a:gdLst/>
              <a:ahLst/>
              <a:cxnLst/>
              <a:rect l="l" t="t" r="r" b="b"/>
              <a:pathLst>
                <a:path w="1886175" h="1132332">
                  <a:moveTo>
                    <a:pt x="0" y="0"/>
                  </a:moveTo>
                  <a:lnTo>
                    <a:pt x="1886175" y="0"/>
                  </a:lnTo>
                  <a:lnTo>
                    <a:pt x="1886175" y="1132332"/>
                  </a:lnTo>
                  <a:lnTo>
                    <a:pt x="0" y="1132332"/>
                  </a:lnTo>
                  <a:close/>
                </a:path>
              </a:pathLst>
            </a:custGeom>
            <a:solidFill>
              <a:srgbClr val="EEE3C2"/>
            </a:solidFill>
          </p:spPr>
        </p:sp>
        <p:sp>
          <p:nvSpPr>
            <p:cNvPr id="10" name="TextBox 10"/>
            <p:cNvSpPr txBox="1"/>
            <p:nvPr/>
          </p:nvSpPr>
          <p:spPr>
            <a:xfrm>
              <a:off x="0" y="-57150"/>
              <a:ext cx="1886175" cy="1189482"/>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1" name="Freeform 11"/>
          <p:cNvSpPr/>
          <p:nvPr/>
        </p:nvSpPr>
        <p:spPr>
          <a:xfrm rot="495039">
            <a:off x="14852170" y="2518301"/>
            <a:ext cx="3259968" cy="2819873"/>
          </a:xfrm>
          <a:custGeom>
            <a:avLst/>
            <a:gdLst/>
            <a:ahLst/>
            <a:cxnLst/>
            <a:rect l="l" t="t" r="r" b="b"/>
            <a:pathLst>
              <a:path w="3259968" h="2819873">
                <a:moveTo>
                  <a:pt x="0" y="0"/>
                </a:moveTo>
                <a:lnTo>
                  <a:pt x="3259969" y="0"/>
                </a:lnTo>
                <a:lnTo>
                  <a:pt x="3259969" y="2819873"/>
                </a:lnTo>
                <a:lnTo>
                  <a:pt x="0" y="2819873"/>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2" name="TextBox 12"/>
          <p:cNvSpPr txBox="1"/>
          <p:nvPr/>
        </p:nvSpPr>
        <p:spPr>
          <a:xfrm>
            <a:off x="4714629" y="2010141"/>
            <a:ext cx="9952081" cy="1184275"/>
          </a:xfrm>
          <a:prstGeom prst="rect">
            <a:avLst/>
          </a:prstGeom>
        </p:spPr>
        <p:txBody>
          <a:bodyPr lIns="0" tIns="0" rIns="0" bIns="0" rtlCol="0" anchor="t">
            <a:spAutoFit/>
          </a:bodyPr>
          <a:lstStyle/>
          <a:p>
            <a:pPr marL="0" lvl="0" indent="0" algn="ctr">
              <a:lnSpc>
                <a:spcPts val="9799"/>
              </a:lnSpc>
              <a:spcBef>
                <a:spcPct val="0"/>
              </a:spcBef>
            </a:pPr>
            <a:r>
              <a:rPr lang="en-US" sz="6999" spc="-349">
                <a:solidFill>
                  <a:srgbClr val="000000"/>
                </a:solidFill>
                <a:latin typeface="DM Serif Display"/>
                <a:ea typeface="DM Serif Display"/>
                <a:cs typeface="DM Serif Display"/>
                <a:sym typeface="DM Serif Display"/>
              </a:rPr>
              <a:t>Penutup</a:t>
            </a:r>
          </a:p>
        </p:txBody>
      </p:sp>
      <p:sp>
        <p:nvSpPr>
          <p:cNvPr id="13" name="TextBox 13"/>
          <p:cNvSpPr txBox="1"/>
          <p:nvPr/>
        </p:nvSpPr>
        <p:spPr>
          <a:xfrm>
            <a:off x="4124624" y="330619"/>
            <a:ext cx="1180009" cy="909623"/>
          </a:xfrm>
          <a:prstGeom prst="rect">
            <a:avLst/>
          </a:prstGeom>
        </p:spPr>
        <p:txBody>
          <a:bodyPr lIns="0" tIns="0" rIns="0" bIns="0" rtlCol="0" anchor="t">
            <a:spAutoFit/>
          </a:bodyPr>
          <a:lstStyle/>
          <a:p>
            <a:pPr algn="ctr">
              <a:lnSpc>
                <a:spcPts val="7088"/>
              </a:lnSpc>
            </a:pPr>
            <a:r>
              <a:rPr lang="en-US" sz="5063" b="1">
                <a:solidFill>
                  <a:srgbClr val="000000"/>
                </a:solidFill>
                <a:latin typeface="Poppins Bold"/>
                <a:ea typeface="Poppins Bold"/>
                <a:cs typeface="Poppins Bold"/>
                <a:sym typeface="Poppins Bold"/>
              </a:rPr>
              <a:t>UM </a:t>
            </a:r>
          </a:p>
        </p:txBody>
      </p:sp>
      <p:sp>
        <p:nvSpPr>
          <p:cNvPr id="14" name="TextBox 14"/>
          <p:cNvSpPr txBox="1"/>
          <p:nvPr/>
        </p:nvSpPr>
        <p:spPr>
          <a:xfrm>
            <a:off x="5268576" y="492466"/>
            <a:ext cx="2213850" cy="633555"/>
          </a:xfrm>
          <a:prstGeom prst="rect">
            <a:avLst/>
          </a:prstGeom>
        </p:spPr>
        <p:txBody>
          <a:bodyPr lIns="0" tIns="0" rIns="0" bIns="0" rtlCol="0" anchor="t">
            <a:spAutoFit/>
          </a:bodyPr>
          <a:lstStyle/>
          <a:p>
            <a:pPr algn="ctr">
              <a:lnSpc>
                <a:spcPts val="4974"/>
              </a:lnSpc>
            </a:pPr>
            <a:r>
              <a:rPr lang="en-US" sz="3553">
                <a:solidFill>
                  <a:srgbClr val="000000"/>
                </a:solidFill>
                <a:latin typeface="Poppins"/>
                <a:ea typeface="Poppins"/>
                <a:cs typeface="Poppins"/>
                <a:sym typeface="Poppins"/>
              </a:rPr>
              <a:t>Indonesia</a:t>
            </a:r>
          </a:p>
        </p:txBody>
      </p:sp>
      <p:sp>
        <p:nvSpPr>
          <p:cNvPr id="15" name="TextBox 15"/>
          <p:cNvSpPr txBox="1"/>
          <p:nvPr/>
        </p:nvSpPr>
        <p:spPr>
          <a:xfrm>
            <a:off x="4048703" y="1139949"/>
            <a:ext cx="2601244" cy="423898"/>
          </a:xfrm>
          <a:prstGeom prst="rect">
            <a:avLst/>
          </a:prstGeom>
        </p:spPr>
        <p:txBody>
          <a:bodyPr lIns="0" tIns="0" rIns="0" bIns="0" rtlCol="0" anchor="t">
            <a:spAutoFit/>
          </a:bodyPr>
          <a:lstStyle/>
          <a:p>
            <a:pPr algn="ctr">
              <a:lnSpc>
                <a:spcPts val="3284"/>
              </a:lnSpc>
            </a:pPr>
            <a:r>
              <a:rPr lang="en-US" sz="2345" b="1">
                <a:solidFill>
                  <a:srgbClr val="000000"/>
                </a:solidFill>
                <a:latin typeface="Poppins Bold"/>
                <a:ea typeface="Poppins Bold"/>
                <a:cs typeface="Poppins Bold"/>
                <a:sym typeface="Poppins Bold"/>
              </a:rPr>
              <a:t>(UNISMA BEKASI)</a:t>
            </a:r>
          </a:p>
        </p:txBody>
      </p:sp>
      <p:sp>
        <p:nvSpPr>
          <p:cNvPr id="16" name="TextBox 16"/>
          <p:cNvSpPr txBox="1"/>
          <p:nvPr/>
        </p:nvSpPr>
        <p:spPr>
          <a:xfrm>
            <a:off x="1069602" y="3871088"/>
            <a:ext cx="8344169" cy="5204460"/>
          </a:xfrm>
          <a:prstGeom prst="rect">
            <a:avLst/>
          </a:prstGeom>
        </p:spPr>
        <p:txBody>
          <a:bodyPr lIns="0" tIns="0" rIns="0" bIns="0" rtlCol="0" anchor="t">
            <a:spAutoFit/>
          </a:bodyPr>
          <a:lstStyle/>
          <a:p>
            <a:pPr algn="just">
              <a:lnSpc>
                <a:spcPts val="2940"/>
              </a:lnSpc>
            </a:pPr>
            <a:r>
              <a:rPr lang="en-US" sz="2100">
                <a:solidFill>
                  <a:srgbClr val="000000"/>
                </a:solidFill>
                <a:latin typeface="Poppins"/>
                <a:ea typeface="Poppins"/>
                <a:cs typeface="Poppins"/>
                <a:sym typeface="Poppins"/>
              </a:rPr>
              <a:t>Keberlanjutan Usaha</a:t>
            </a:r>
          </a:p>
          <a:p>
            <a:pPr algn="just">
              <a:lnSpc>
                <a:spcPts val="2940"/>
              </a:lnSpc>
            </a:pPr>
            <a:endParaRPr lang="en-US" sz="2100">
              <a:solidFill>
                <a:srgbClr val="000000"/>
              </a:solidFill>
              <a:latin typeface="Poppins"/>
              <a:ea typeface="Poppins"/>
              <a:cs typeface="Poppins"/>
              <a:sym typeface="Poppins"/>
            </a:endParaRPr>
          </a:p>
          <a:p>
            <a:pPr algn="just">
              <a:lnSpc>
                <a:spcPts val="2940"/>
              </a:lnSpc>
            </a:pPr>
            <a:r>
              <a:rPr lang="en-US" sz="2100">
                <a:solidFill>
                  <a:srgbClr val="000000"/>
                </a:solidFill>
                <a:latin typeface="Poppins"/>
                <a:ea typeface="Poppins"/>
                <a:cs typeface="Poppins"/>
                <a:sym typeface="Poppins"/>
              </a:rPr>
              <a:t>Selama 34 tahun, Jamu Budeh Mita telah menjadi bagian dari masyarakat melalui produk minuman herbal tradisional yang dibuat dari bahan alami dan resep yang diwariskan secara turun-temurun.</a:t>
            </a:r>
          </a:p>
          <a:p>
            <a:pPr algn="just">
              <a:lnSpc>
                <a:spcPts val="2940"/>
              </a:lnSpc>
            </a:pPr>
            <a:endParaRPr lang="en-US" sz="2100">
              <a:solidFill>
                <a:srgbClr val="000000"/>
              </a:solidFill>
              <a:latin typeface="Poppins"/>
              <a:ea typeface="Poppins"/>
              <a:cs typeface="Poppins"/>
              <a:sym typeface="Poppins"/>
            </a:endParaRPr>
          </a:p>
          <a:p>
            <a:pPr algn="just">
              <a:lnSpc>
                <a:spcPts val="2940"/>
              </a:lnSpc>
            </a:pPr>
            <a:r>
              <a:rPr lang="en-US" sz="2100">
                <a:solidFill>
                  <a:srgbClr val="000000"/>
                </a:solidFill>
                <a:latin typeface="Poppins"/>
                <a:ea typeface="Poppins"/>
                <a:cs typeface="Poppins"/>
                <a:sym typeface="Poppins"/>
              </a:rPr>
              <a:t>Melalui program Business Matching, kami berkomitmen untuk mengembangkan Jamu Budeh Mita menjadi usaha yang lebih modern, berdaya saing, dan berkelanjutan melalui penguatan branding, legalitas usaha, pemasaran digital, serta regenerasi usaha kepada generasi penerus tanpa meninggalkan nilai tradisional yang menjadi identitas utama usaha.</a:t>
            </a:r>
          </a:p>
        </p:txBody>
      </p:sp>
      <p:sp>
        <p:nvSpPr>
          <p:cNvPr id="17" name="TextBox 17"/>
          <p:cNvSpPr txBox="1"/>
          <p:nvPr/>
        </p:nvSpPr>
        <p:spPr>
          <a:xfrm>
            <a:off x="10326712" y="4778503"/>
            <a:ext cx="6703607" cy="4297045"/>
          </a:xfrm>
          <a:prstGeom prst="rect">
            <a:avLst/>
          </a:prstGeom>
        </p:spPr>
        <p:txBody>
          <a:bodyPr lIns="0" tIns="0" rIns="0" bIns="0" rtlCol="0" anchor="t">
            <a:spAutoFit/>
          </a:bodyPr>
          <a:lstStyle/>
          <a:p>
            <a:pPr algn="just">
              <a:lnSpc>
                <a:spcPts val="3079"/>
              </a:lnSpc>
            </a:pPr>
            <a:endParaRPr/>
          </a:p>
          <a:p>
            <a:pPr algn="just">
              <a:lnSpc>
                <a:spcPts val="3079"/>
              </a:lnSpc>
            </a:pPr>
            <a:r>
              <a:rPr lang="en-US" sz="2199">
                <a:solidFill>
                  <a:srgbClr val="000000"/>
                </a:solidFill>
                <a:latin typeface="Poppins"/>
                <a:ea typeface="Poppins"/>
                <a:cs typeface="Poppins"/>
                <a:sym typeface="Poppins"/>
              </a:rPr>
              <a:t>"Kami mengundang Bapak/Ibu mitra untuk berkolaborasi dalam pengembangan Jamu Budeh Mita sebagai minuman herbal tradisional yang sehat, modern, dan berkelanjutan, sekaligus turut melestarikan warisan budaya Indonesia bagi generasi masa depan."</a:t>
            </a:r>
          </a:p>
          <a:p>
            <a:pPr algn="just">
              <a:lnSpc>
                <a:spcPts val="3079"/>
              </a:lnSpc>
            </a:pPr>
            <a:endParaRPr lang="en-US" sz="2199">
              <a:solidFill>
                <a:srgbClr val="000000"/>
              </a:solidFill>
              <a:latin typeface="Poppins"/>
              <a:ea typeface="Poppins"/>
              <a:cs typeface="Poppins"/>
              <a:sym typeface="Poppins"/>
            </a:endParaRPr>
          </a:p>
          <a:p>
            <a:pPr algn="ctr">
              <a:lnSpc>
                <a:spcPts val="3079"/>
              </a:lnSpc>
            </a:pPr>
            <a:r>
              <a:rPr lang="en-US" sz="2199">
                <a:solidFill>
                  <a:srgbClr val="000000"/>
                </a:solidFill>
                <a:latin typeface="Poppins"/>
                <a:ea typeface="Poppins"/>
                <a:cs typeface="Poppins"/>
                <a:sym typeface="Poppins"/>
              </a:rPr>
              <a:t>Jamu Budeh Mita 34 Tahun Menjaga Tradisi dan Menyehatkan Generasi</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473494"/>
            <a:ext cx="1191207" cy="1194192"/>
          </a:xfrm>
          <a:custGeom>
            <a:avLst/>
            <a:gdLst/>
            <a:ahLst/>
            <a:cxnLst/>
            <a:rect l="l" t="t" r="r" b="b"/>
            <a:pathLst>
              <a:path w="1191207" h="1194192">
                <a:moveTo>
                  <a:pt x="0" y="0"/>
                </a:moveTo>
                <a:lnTo>
                  <a:pt x="1191207" y="0"/>
                </a:lnTo>
                <a:lnTo>
                  <a:pt x="1191207" y="1194193"/>
                </a:lnTo>
                <a:lnTo>
                  <a:pt x="0" y="1194193"/>
                </a:lnTo>
                <a:lnTo>
                  <a:pt x="0" y="0"/>
                </a:lnTo>
                <a:close/>
              </a:path>
            </a:pathLst>
          </a:custGeom>
          <a:blipFill>
            <a:blip r:embed="rId2"/>
            <a:stretch>
              <a:fillRect/>
            </a:stretch>
          </a:blipFill>
        </p:spPr>
      </p:sp>
      <p:sp>
        <p:nvSpPr>
          <p:cNvPr id="3" name="Freeform 3"/>
          <p:cNvSpPr/>
          <p:nvPr/>
        </p:nvSpPr>
        <p:spPr>
          <a:xfrm>
            <a:off x="2219907" y="473494"/>
            <a:ext cx="1127321" cy="1110411"/>
          </a:xfrm>
          <a:custGeom>
            <a:avLst/>
            <a:gdLst/>
            <a:ahLst/>
            <a:cxnLst/>
            <a:rect l="l" t="t" r="r" b="b"/>
            <a:pathLst>
              <a:path w="1127321" h="1110411">
                <a:moveTo>
                  <a:pt x="0" y="0"/>
                </a:moveTo>
                <a:lnTo>
                  <a:pt x="1127321" y="0"/>
                </a:lnTo>
                <a:lnTo>
                  <a:pt x="1127321" y="1110412"/>
                </a:lnTo>
                <a:lnTo>
                  <a:pt x="0" y="1110412"/>
                </a:lnTo>
                <a:lnTo>
                  <a:pt x="0" y="0"/>
                </a:lnTo>
                <a:close/>
              </a:path>
            </a:pathLst>
          </a:custGeom>
          <a:blipFill>
            <a:blip r:embed="rId3"/>
            <a:stretch>
              <a:fillRect/>
            </a:stretch>
          </a:blipFill>
        </p:spPr>
      </p:sp>
      <p:sp>
        <p:nvSpPr>
          <p:cNvPr id="4" name="AutoShape 4"/>
          <p:cNvSpPr/>
          <p:nvPr/>
        </p:nvSpPr>
        <p:spPr>
          <a:xfrm flipV="1">
            <a:off x="3716082" y="473494"/>
            <a:ext cx="0" cy="1194192"/>
          </a:xfrm>
          <a:prstGeom prst="line">
            <a:avLst/>
          </a:prstGeom>
          <a:ln w="38100" cap="flat">
            <a:solidFill>
              <a:srgbClr val="EEE3C2"/>
            </a:solidFill>
            <a:prstDash val="solid"/>
            <a:headEnd type="none" w="sm" len="sm"/>
            <a:tailEnd type="none" w="sm" len="sm"/>
          </a:ln>
        </p:spPr>
      </p:sp>
      <p:grpSp>
        <p:nvGrpSpPr>
          <p:cNvPr id="5" name="Group 5"/>
          <p:cNvGrpSpPr/>
          <p:nvPr/>
        </p:nvGrpSpPr>
        <p:grpSpPr>
          <a:xfrm>
            <a:off x="0" y="3633590"/>
            <a:ext cx="18288000" cy="4361332"/>
            <a:chOff x="0" y="0"/>
            <a:chExt cx="4816593" cy="1148664"/>
          </a:xfrm>
        </p:grpSpPr>
        <p:sp>
          <p:nvSpPr>
            <p:cNvPr id="6" name="Freeform 6"/>
            <p:cNvSpPr/>
            <p:nvPr/>
          </p:nvSpPr>
          <p:spPr>
            <a:xfrm>
              <a:off x="0" y="0"/>
              <a:ext cx="4816592" cy="1148664"/>
            </a:xfrm>
            <a:custGeom>
              <a:avLst/>
              <a:gdLst/>
              <a:ahLst/>
              <a:cxnLst/>
              <a:rect l="l" t="t" r="r" b="b"/>
              <a:pathLst>
                <a:path w="4816592" h="1148664">
                  <a:moveTo>
                    <a:pt x="0" y="0"/>
                  </a:moveTo>
                  <a:lnTo>
                    <a:pt x="4816592" y="0"/>
                  </a:lnTo>
                  <a:lnTo>
                    <a:pt x="4816592" y="1148664"/>
                  </a:lnTo>
                  <a:lnTo>
                    <a:pt x="0" y="1148664"/>
                  </a:lnTo>
                  <a:close/>
                </a:path>
              </a:pathLst>
            </a:custGeom>
            <a:solidFill>
              <a:srgbClr val="EEE3C2"/>
            </a:solidFill>
          </p:spPr>
        </p:sp>
        <p:sp>
          <p:nvSpPr>
            <p:cNvPr id="7" name="TextBox 7"/>
            <p:cNvSpPr txBox="1"/>
            <p:nvPr/>
          </p:nvSpPr>
          <p:spPr>
            <a:xfrm>
              <a:off x="0" y="-57150"/>
              <a:ext cx="4816593" cy="1205814"/>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8" name="Freeform 8"/>
          <p:cNvSpPr/>
          <p:nvPr/>
        </p:nvSpPr>
        <p:spPr>
          <a:xfrm>
            <a:off x="5853136" y="6281920"/>
            <a:ext cx="1089534" cy="1089534"/>
          </a:xfrm>
          <a:custGeom>
            <a:avLst/>
            <a:gdLst/>
            <a:ahLst/>
            <a:cxnLst/>
            <a:rect l="l" t="t" r="r" b="b"/>
            <a:pathLst>
              <a:path w="1089534" h="1089534">
                <a:moveTo>
                  <a:pt x="0" y="0"/>
                </a:moveTo>
                <a:lnTo>
                  <a:pt x="1089534" y="0"/>
                </a:lnTo>
                <a:lnTo>
                  <a:pt x="1089534" y="1089534"/>
                </a:lnTo>
                <a:lnTo>
                  <a:pt x="0" y="1089534"/>
                </a:lnTo>
                <a:lnTo>
                  <a:pt x="0" y="0"/>
                </a:lnTo>
                <a:close/>
              </a:path>
            </a:pathLst>
          </a:custGeom>
          <a:blipFill>
            <a:blip r:embed="rId4"/>
            <a:stretch>
              <a:fillRect/>
            </a:stretch>
          </a:blipFill>
        </p:spPr>
      </p:sp>
      <p:sp>
        <p:nvSpPr>
          <p:cNvPr id="9" name="Freeform 9"/>
          <p:cNvSpPr/>
          <p:nvPr/>
        </p:nvSpPr>
        <p:spPr>
          <a:xfrm>
            <a:off x="5808332" y="4984501"/>
            <a:ext cx="1134338" cy="1134338"/>
          </a:xfrm>
          <a:custGeom>
            <a:avLst/>
            <a:gdLst/>
            <a:ahLst/>
            <a:cxnLst/>
            <a:rect l="l" t="t" r="r" b="b"/>
            <a:pathLst>
              <a:path w="1134338" h="1134338">
                <a:moveTo>
                  <a:pt x="0" y="0"/>
                </a:moveTo>
                <a:lnTo>
                  <a:pt x="1134338" y="0"/>
                </a:lnTo>
                <a:lnTo>
                  <a:pt x="1134338" y="1134338"/>
                </a:lnTo>
                <a:lnTo>
                  <a:pt x="0" y="1134338"/>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4124624" y="330619"/>
            <a:ext cx="1180009" cy="909623"/>
          </a:xfrm>
          <a:prstGeom prst="rect">
            <a:avLst/>
          </a:prstGeom>
        </p:spPr>
        <p:txBody>
          <a:bodyPr lIns="0" tIns="0" rIns="0" bIns="0" rtlCol="0" anchor="t">
            <a:spAutoFit/>
          </a:bodyPr>
          <a:lstStyle/>
          <a:p>
            <a:pPr algn="ctr">
              <a:lnSpc>
                <a:spcPts val="7088"/>
              </a:lnSpc>
            </a:pPr>
            <a:r>
              <a:rPr lang="en-US" sz="5063" b="1">
                <a:solidFill>
                  <a:srgbClr val="000000"/>
                </a:solidFill>
                <a:latin typeface="Poppins Bold"/>
                <a:ea typeface="Poppins Bold"/>
                <a:cs typeface="Poppins Bold"/>
                <a:sym typeface="Poppins Bold"/>
              </a:rPr>
              <a:t>UM </a:t>
            </a:r>
          </a:p>
        </p:txBody>
      </p:sp>
      <p:sp>
        <p:nvSpPr>
          <p:cNvPr id="11" name="TextBox 11"/>
          <p:cNvSpPr txBox="1"/>
          <p:nvPr/>
        </p:nvSpPr>
        <p:spPr>
          <a:xfrm>
            <a:off x="5268576" y="492466"/>
            <a:ext cx="2213850" cy="633555"/>
          </a:xfrm>
          <a:prstGeom prst="rect">
            <a:avLst/>
          </a:prstGeom>
        </p:spPr>
        <p:txBody>
          <a:bodyPr lIns="0" tIns="0" rIns="0" bIns="0" rtlCol="0" anchor="t">
            <a:spAutoFit/>
          </a:bodyPr>
          <a:lstStyle/>
          <a:p>
            <a:pPr algn="ctr">
              <a:lnSpc>
                <a:spcPts val="4974"/>
              </a:lnSpc>
            </a:pPr>
            <a:r>
              <a:rPr lang="en-US" sz="3553">
                <a:solidFill>
                  <a:srgbClr val="000000"/>
                </a:solidFill>
                <a:latin typeface="Poppins"/>
                <a:ea typeface="Poppins"/>
                <a:cs typeface="Poppins"/>
                <a:sym typeface="Poppins"/>
              </a:rPr>
              <a:t>Indonesia</a:t>
            </a:r>
          </a:p>
        </p:txBody>
      </p:sp>
      <p:sp>
        <p:nvSpPr>
          <p:cNvPr id="12" name="TextBox 12"/>
          <p:cNvSpPr txBox="1"/>
          <p:nvPr/>
        </p:nvSpPr>
        <p:spPr>
          <a:xfrm>
            <a:off x="4048703" y="1139949"/>
            <a:ext cx="2601244" cy="423898"/>
          </a:xfrm>
          <a:prstGeom prst="rect">
            <a:avLst/>
          </a:prstGeom>
        </p:spPr>
        <p:txBody>
          <a:bodyPr lIns="0" tIns="0" rIns="0" bIns="0" rtlCol="0" anchor="t">
            <a:spAutoFit/>
          </a:bodyPr>
          <a:lstStyle/>
          <a:p>
            <a:pPr algn="ctr">
              <a:lnSpc>
                <a:spcPts val="3284"/>
              </a:lnSpc>
            </a:pPr>
            <a:r>
              <a:rPr lang="en-US" sz="2345" b="1">
                <a:solidFill>
                  <a:srgbClr val="000000"/>
                </a:solidFill>
                <a:latin typeface="Poppins Bold"/>
                <a:ea typeface="Poppins Bold"/>
                <a:cs typeface="Poppins Bold"/>
                <a:sym typeface="Poppins Bold"/>
              </a:rPr>
              <a:t>(UNISMA BEKASI)</a:t>
            </a:r>
          </a:p>
        </p:txBody>
      </p:sp>
      <p:sp>
        <p:nvSpPr>
          <p:cNvPr id="13" name="TextBox 13"/>
          <p:cNvSpPr txBox="1"/>
          <p:nvPr/>
        </p:nvSpPr>
        <p:spPr>
          <a:xfrm>
            <a:off x="4084937" y="2134990"/>
            <a:ext cx="9952081" cy="1184275"/>
          </a:xfrm>
          <a:prstGeom prst="rect">
            <a:avLst/>
          </a:prstGeom>
        </p:spPr>
        <p:txBody>
          <a:bodyPr lIns="0" tIns="0" rIns="0" bIns="0" rtlCol="0" anchor="t">
            <a:spAutoFit/>
          </a:bodyPr>
          <a:lstStyle/>
          <a:p>
            <a:pPr marL="0" lvl="0" indent="0" algn="ctr">
              <a:lnSpc>
                <a:spcPts val="9799"/>
              </a:lnSpc>
              <a:spcBef>
                <a:spcPct val="0"/>
              </a:spcBef>
            </a:pPr>
            <a:r>
              <a:rPr lang="en-US" sz="6999" spc="-349">
                <a:solidFill>
                  <a:srgbClr val="000000"/>
                </a:solidFill>
                <a:latin typeface="DM Serif Display"/>
                <a:ea typeface="DM Serif Display"/>
                <a:cs typeface="DM Serif Display"/>
                <a:sym typeface="DM Serif Display"/>
              </a:rPr>
              <a:t>TERIMA KASIH</a:t>
            </a:r>
          </a:p>
        </p:txBody>
      </p:sp>
      <p:sp>
        <p:nvSpPr>
          <p:cNvPr id="14" name="TextBox 14"/>
          <p:cNvSpPr txBox="1"/>
          <p:nvPr/>
        </p:nvSpPr>
        <p:spPr>
          <a:xfrm>
            <a:off x="6556563" y="4809355"/>
            <a:ext cx="6012823" cy="1351280"/>
          </a:xfrm>
          <a:prstGeom prst="rect">
            <a:avLst/>
          </a:prstGeom>
        </p:spPr>
        <p:txBody>
          <a:bodyPr lIns="0" tIns="0" rIns="0" bIns="0" rtlCol="0" anchor="t">
            <a:spAutoFit/>
          </a:bodyPr>
          <a:lstStyle/>
          <a:p>
            <a:pPr algn="ctr">
              <a:lnSpc>
                <a:spcPts val="5319"/>
              </a:lnSpc>
            </a:pPr>
            <a:r>
              <a:rPr lang="en-US" sz="3799">
                <a:solidFill>
                  <a:srgbClr val="000000"/>
                </a:solidFill>
                <a:latin typeface="Poppins"/>
                <a:ea typeface="Poppins"/>
                <a:cs typeface="Poppins"/>
                <a:sym typeface="Poppins"/>
              </a:rPr>
              <a:t>0819 - 0614 - 7193</a:t>
            </a:r>
          </a:p>
          <a:p>
            <a:pPr algn="ctr">
              <a:lnSpc>
                <a:spcPts val="5319"/>
              </a:lnSpc>
            </a:pPr>
            <a:r>
              <a:rPr lang="en-US" sz="3799">
                <a:solidFill>
                  <a:srgbClr val="000000"/>
                </a:solidFill>
                <a:latin typeface="Poppins"/>
                <a:ea typeface="Poppins"/>
                <a:cs typeface="Poppins"/>
                <a:sym typeface="Poppins"/>
              </a:rPr>
              <a:t>0855 - 9113 - 8142</a:t>
            </a:r>
          </a:p>
        </p:txBody>
      </p:sp>
      <p:sp>
        <p:nvSpPr>
          <p:cNvPr id="15" name="TextBox 15"/>
          <p:cNvSpPr txBox="1"/>
          <p:nvPr/>
        </p:nvSpPr>
        <p:spPr>
          <a:xfrm>
            <a:off x="5349325" y="3753160"/>
            <a:ext cx="7257061" cy="669925"/>
          </a:xfrm>
          <a:prstGeom prst="rect">
            <a:avLst/>
          </a:prstGeom>
        </p:spPr>
        <p:txBody>
          <a:bodyPr lIns="0" tIns="0" rIns="0" bIns="0" rtlCol="0" anchor="t">
            <a:spAutoFit/>
          </a:bodyPr>
          <a:lstStyle/>
          <a:p>
            <a:pPr algn="ctr">
              <a:lnSpc>
                <a:spcPts val="5599"/>
              </a:lnSpc>
            </a:pPr>
            <a:r>
              <a:rPr lang="en-US" sz="3999">
                <a:solidFill>
                  <a:srgbClr val="000000"/>
                </a:solidFill>
                <a:latin typeface="DM Serif Display"/>
                <a:ea typeface="DM Serif Display"/>
                <a:cs typeface="DM Serif Display"/>
                <a:sym typeface="DM Serif Display"/>
              </a:rPr>
              <a:t>Contact Person dan Follow</a:t>
            </a:r>
          </a:p>
        </p:txBody>
      </p:sp>
      <p:sp>
        <p:nvSpPr>
          <p:cNvPr id="16" name="TextBox 16"/>
          <p:cNvSpPr txBox="1"/>
          <p:nvPr/>
        </p:nvSpPr>
        <p:spPr>
          <a:xfrm>
            <a:off x="6613713" y="6410762"/>
            <a:ext cx="6012823" cy="717550"/>
          </a:xfrm>
          <a:prstGeom prst="rect">
            <a:avLst/>
          </a:prstGeom>
        </p:spPr>
        <p:txBody>
          <a:bodyPr lIns="0" tIns="0" rIns="0" bIns="0" rtlCol="0" anchor="t">
            <a:spAutoFit/>
          </a:bodyPr>
          <a:lstStyle/>
          <a:p>
            <a:pPr algn="ctr">
              <a:lnSpc>
                <a:spcPts val="5599"/>
              </a:lnSpc>
            </a:pPr>
            <a:r>
              <a:rPr lang="en-US" sz="3999">
                <a:solidFill>
                  <a:srgbClr val="000000"/>
                </a:solidFill>
                <a:latin typeface="Poppins"/>
                <a:ea typeface="Poppins"/>
                <a:cs typeface="Poppins"/>
                <a:sym typeface="Poppins"/>
              </a:rPr>
              <a:t>@jamubudehmita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810060"/>
            <a:ext cx="18288000" cy="1476940"/>
            <a:chOff x="0" y="0"/>
            <a:chExt cx="4816593" cy="388988"/>
          </a:xfrm>
        </p:grpSpPr>
        <p:sp>
          <p:nvSpPr>
            <p:cNvPr id="3" name="Freeform 3"/>
            <p:cNvSpPr/>
            <p:nvPr/>
          </p:nvSpPr>
          <p:spPr>
            <a:xfrm>
              <a:off x="0" y="0"/>
              <a:ext cx="4816592" cy="388988"/>
            </a:xfrm>
            <a:custGeom>
              <a:avLst/>
              <a:gdLst/>
              <a:ahLst/>
              <a:cxnLst/>
              <a:rect l="l" t="t" r="r" b="b"/>
              <a:pathLst>
                <a:path w="4816592" h="388988">
                  <a:moveTo>
                    <a:pt x="0" y="0"/>
                  </a:moveTo>
                  <a:lnTo>
                    <a:pt x="4816592" y="0"/>
                  </a:lnTo>
                  <a:lnTo>
                    <a:pt x="4816592" y="388988"/>
                  </a:lnTo>
                  <a:lnTo>
                    <a:pt x="0" y="388988"/>
                  </a:lnTo>
                  <a:close/>
                </a:path>
              </a:pathLst>
            </a:custGeom>
            <a:solidFill>
              <a:srgbClr val="EEE3C2"/>
            </a:solidFill>
          </p:spPr>
        </p:sp>
        <p:sp>
          <p:nvSpPr>
            <p:cNvPr id="4" name="TextBox 4"/>
            <p:cNvSpPr txBox="1"/>
            <p:nvPr/>
          </p:nvSpPr>
          <p:spPr>
            <a:xfrm>
              <a:off x="0" y="-57150"/>
              <a:ext cx="4816593" cy="446138"/>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5" name="AutoShape 5"/>
          <p:cNvSpPr/>
          <p:nvPr/>
        </p:nvSpPr>
        <p:spPr>
          <a:xfrm>
            <a:off x="13253696" y="9785368"/>
            <a:ext cx="1274186" cy="0"/>
          </a:xfrm>
          <a:prstGeom prst="line">
            <a:avLst/>
          </a:prstGeom>
          <a:ln w="28575" cap="flat">
            <a:solidFill>
              <a:srgbClr val="EEE3C2"/>
            </a:solidFill>
            <a:prstDash val="solid"/>
            <a:headEnd type="none" w="sm" len="sm"/>
            <a:tailEnd type="triangle" w="lg" len="med"/>
          </a:ln>
        </p:spPr>
      </p:sp>
      <p:sp>
        <p:nvSpPr>
          <p:cNvPr id="6" name="Freeform 6"/>
          <p:cNvSpPr/>
          <p:nvPr/>
        </p:nvSpPr>
        <p:spPr>
          <a:xfrm>
            <a:off x="2394809" y="261952"/>
            <a:ext cx="1127321" cy="1110411"/>
          </a:xfrm>
          <a:custGeom>
            <a:avLst/>
            <a:gdLst/>
            <a:ahLst/>
            <a:cxnLst/>
            <a:rect l="l" t="t" r="r" b="b"/>
            <a:pathLst>
              <a:path w="1127321" h="1110411">
                <a:moveTo>
                  <a:pt x="0" y="0"/>
                </a:moveTo>
                <a:lnTo>
                  <a:pt x="1127321" y="0"/>
                </a:lnTo>
                <a:lnTo>
                  <a:pt x="1127321" y="1110412"/>
                </a:lnTo>
                <a:lnTo>
                  <a:pt x="0" y="1110412"/>
                </a:lnTo>
                <a:lnTo>
                  <a:pt x="0" y="0"/>
                </a:lnTo>
                <a:close/>
              </a:path>
            </a:pathLst>
          </a:custGeom>
          <a:blipFill>
            <a:blip r:embed="rId2"/>
            <a:stretch>
              <a:fillRect/>
            </a:stretch>
          </a:blipFill>
        </p:spPr>
      </p:sp>
      <p:sp>
        <p:nvSpPr>
          <p:cNvPr id="7" name="Freeform 7"/>
          <p:cNvSpPr/>
          <p:nvPr/>
        </p:nvSpPr>
        <p:spPr>
          <a:xfrm>
            <a:off x="1028700" y="317382"/>
            <a:ext cx="1191207" cy="1194192"/>
          </a:xfrm>
          <a:custGeom>
            <a:avLst/>
            <a:gdLst/>
            <a:ahLst/>
            <a:cxnLst/>
            <a:rect l="l" t="t" r="r" b="b"/>
            <a:pathLst>
              <a:path w="1191207" h="1194192">
                <a:moveTo>
                  <a:pt x="0" y="0"/>
                </a:moveTo>
                <a:lnTo>
                  <a:pt x="1191207" y="0"/>
                </a:lnTo>
                <a:lnTo>
                  <a:pt x="1191207" y="1194193"/>
                </a:lnTo>
                <a:lnTo>
                  <a:pt x="0" y="1194193"/>
                </a:lnTo>
                <a:lnTo>
                  <a:pt x="0" y="0"/>
                </a:lnTo>
                <a:close/>
              </a:path>
            </a:pathLst>
          </a:custGeom>
          <a:blipFill>
            <a:blip r:embed="rId3"/>
            <a:stretch>
              <a:fillRect/>
            </a:stretch>
          </a:blipFill>
        </p:spPr>
      </p:sp>
      <p:sp>
        <p:nvSpPr>
          <p:cNvPr id="8" name="AutoShape 8"/>
          <p:cNvSpPr/>
          <p:nvPr/>
        </p:nvSpPr>
        <p:spPr>
          <a:xfrm flipV="1">
            <a:off x="3716082" y="317382"/>
            <a:ext cx="0" cy="1194192"/>
          </a:xfrm>
          <a:prstGeom prst="line">
            <a:avLst/>
          </a:prstGeom>
          <a:ln w="38100" cap="flat">
            <a:solidFill>
              <a:srgbClr val="EEE3C2"/>
            </a:solidFill>
            <a:prstDash val="solid"/>
            <a:headEnd type="none" w="sm" len="sm"/>
            <a:tailEnd type="none" w="sm" len="sm"/>
          </a:ln>
        </p:spPr>
      </p:sp>
      <p:sp>
        <p:nvSpPr>
          <p:cNvPr id="9" name="Freeform 9"/>
          <p:cNvSpPr/>
          <p:nvPr/>
        </p:nvSpPr>
        <p:spPr>
          <a:xfrm>
            <a:off x="14527882" y="6661976"/>
            <a:ext cx="3393550" cy="3028115"/>
          </a:xfrm>
          <a:custGeom>
            <a:avLst/>
            <a:gdLst/>
            <a:ahLst/>
            <a:cxnLst/>
            <a:rect l="l" t="t" r="r" b="b"/>
            <a:pathLst>
              <a:path w="3393550" h="3028115">
                <a:moveTo>
                  <a:pt x="0" y="0"/>
                </a:moveTo>
                <a:lnTo>
                  <a:pt x="3393550" y="0"/>
                </a:lnTo>
                <a:lnTo>
                  <a:pt x="3393550" y="3028115"/>
                </a:lnTo>
                <a:lnTo>
                  <a:pt x="0" y="3028115"/>
                </a:lnTo>
                <a:lnTo>
                  <a:pt x="0" y="0"/>
                </a:lnTo>
                <a:close/>
              </a:path>
            </a:pathLst>
          </a:custGeom>
          <a:blipFill>
            <a:blip r:embed="rId4"/>
            <a:stretch>
              <a:fillRect t="-1281"/>
            </a:stretch>
          </a:blipFill>
        </p:spPr>
      </p:sp>
      <p:sp>
        <p:nvSpPr>
          <p:cNvPr id="10" name="Freeform 10"/>
          <p:cNvSpPr/>
          <p:nvPr/>
        </p:nvSpPr>
        <p:spPr>
          <a:xfrm>
            <a:off x="141741" y="2708798"/>
            <a:ext cx="5633457" cy="5633457"/>
          </a:xfrm>
          <a:custGeom>
            <a:avLst/>
            <a:gdLst/>
            <a:ahLst/>
            <a:cxnLst/>
            <a:rect l="l" t="t" r="r" b="b"/>
            <a:pathLst>
              <a:path w="5633457" h="5633457">
                <a:moveTo>
                  <a:pt x="0" y="0"/>
                </a:moveTo>
                <a:lnTo>
                  <a:pt x="5633457" y="0"/>
                </a:lnTo>
                <a:lnTo>
                  <a:pt x="5633457" y="5633458"/>
                </a:lnTo>
                <a:lnTo>
                  <a:pt x="0" y="5633458"/>
                </a:lnTo>
                <a:lnTo>
                  <a:pt x="0" y="0"/>
                </a:lnTo>
                <a:close/>
              </a:path>
            </a:pathLst>
          </a:custGeom>
          <a:blipFill>
            <a:blip r:embed="rId5"/>
            <a:stretch>
              <a:fillRect/>
            </a:stretch>
          </a:blipFill>
        </p:spPr>
      </p:sp>
      <p:sp>
        <p:nvSpPr>
          <p:cNvPr id="11" name="TextBox 11"/>
          <p:cNvSpPr txBox="1"/>
          <p:nvPr/>
        </p:nvSpPr>
        <p:spPr>
          <a:xfrm>
            <a:off x="4089941" y="1891183"/>
            <a:ext cx="12745004" cy="1485131"/>
          </a:xfrm>
          <a:prstGeom prst="rect">
            <a:avLst/>
          </a:prstGeom>
        </p:spPr>
        <p:txBody>
          <a:bodyPr lIns="0" tIns="0" rIns="0" bIns="0" rtlCol="0" anchor="t">
            <a:spAutoFit/>
          </a:bodyPr>
          <a:lstStyle/>
          <a:p>
            <a:pPr marL="0" lvl="0" indent="0" algn="ctr">
              <a:lnSpc>
                <a:spcPts val="11131"/>
              </a:lnSpc>
            </a:pPr>
            <a:r>
              <a:rPr lang="en-US" sz="11131" spc="-556">
                <a:solidFill>
                  <a:srgbClr val="000000"/>
                </a:solidFill>
                <a:latin typeface="DM Serif Display"/>
                <a:ea typeface="DM Serif Display"/>
                <a:cs typeface="DM Serif Display"/>
                <a:sym typeface="DM Serif Display"/>
              </a:rPr>
              <a:t>Jamu Budeh Mita</a:t>
            </a:r>
          </a:p>
        </p:txBody>
      </p:sp>
      <p:sp>
        <p:nvSpPr>
          <p:cNvPr id="12" name="TextBox 12"/>
          <p:cNvSpPr txBox="1"/>
          <p:nvPr/>
        </p:nvSpPr>
        <p:spPr>
          <a:xfrm>
            <a:off x="4129629" y="119077"/>
            <a:ext cx="1180009" cy="909623"/>
          </a:xfrm>
          <a:prstGeom prst="rect">
            <a:avLst/>
          </a:prstGeom>
        </p:spPr>
        <p:txBody>
          <a:bodyPr lIns="0" tIns="0" rIns="0" bIns="0" rtlCol="0" anchor="t">
            <a:spAutoFit/>
          </a:bodyPr>
          <a:lstStyle/>
          <a:p>
            <a:pPr algn="ctr">
              <a:lnSpc>
                <a:spcPts val="7088"/>
              </a:lnSpc>
            </a:pPr>
            <a:r>
              <a:rPr lang="en-US" sz="5063" b="1">
                <a:solidFill>
                  <a:srgbClr val="000000"/>
                </a:solidFill>
                <a:latin typeface="Poppins Bold"/>
                <a:ea typeface="Poppins Bold"/>
                <a:cs typeface="Poppins Bold"/>
                <a:sym typeface="Poppins Bold"/>
              </a:rPr>
              <a:t>UM </a:t>
            </a:r>
          </a:p>
        </p:txBody>
      </p:sp>
      <p:sp>
        <p:nvSpPr>
          <p:cNvPr id="13" name="TextBox 13"/>
          <p:cNvSpPr txBox="1"/>
          <p:nvPr/>
        </p:nvSpPr>
        <p:spPr>
          <a:xfrm>
            <a:off x="5273581" y="280924"/>
            <a:ext cx="2213850" cy="633555"/>
          </a:xfrm>
          <a:prstGeom prst="rect">
            <a:avLst/>
          </a:prstGeom>
        </p:spPr>
        <p:txBody>
          <a:bodyPr lIns="0" tIns="0" rIns="0" bIns="0" rtlCol="0" anchor="t">
            <a:spAutoFit/>
          </a:bodyPr>
          <a:lstStyle/>
          <a:p>
            <a:pPr algn="ctr">
              <a:lnSpc>
                <a:spcPts val="4974"/>
              </a:lnSpc>
            </a:pPr>
            <a:r>
              <a:rPr lang="en-US" sz="3553">
                <a:solidFill>
                  <a:srgbClr val="000000"/>
                </a:solidFill>
                <a:latin typeface="Poppins"/>
                <a:ea typeface="Poppins"/>
                <a:cs typeface="Poppins"/>
                <a:sym typeface="Poppins"/>
              </a:rPr>
              <a:t>Indonesia</a:t>
            </a:r>
          </a:p>
        </p:txBody>
      </p:sp>
      <p:sp>
        <p:nvSpPr>
          <p:cNvPr id="14" name="TextBox 14"/>
          <p:cNvSpPr txBox="1"/>
          <p:nvPr/>
        </p:nvSpPr>
        <p:spPr>
          <a:xfrm>
            <a:off x="4048703" y="962025"/>
            <a:ext cx="2601244" cy="423898"/>
          </a:xfrm>
          <a:prstGeom prst="rect">
            <a:avLst/>
          </a:prstGeom>
        </p:spPr>
        <p:txBody>
          <a:bodyPr lIns="0" tIns="0" rIns="0" bIns="0" rtlCol="0" anchor="t">
            <a:spAutoFit/>
          </a:bodyPr>
          <a:lstStyle/>
          <a:p>
            <a:pPr algn="ctr">
              <a:lnSpc>
                <a:spcPts val="3284"/>
              </a:lnSpc>
            </a:pPr>
            <a:r>
              <a:rPr lang="en-US" sz="2345" b="1">
                <a:solidFill>
                  <a:srgbClr val="000000"/>
                </a:solidFill>
                <a:latin typeface="Poppins Bold"/>
                <a:ea typeface="Poppins Bold"/>
                <a:cs typeface="Poppins Bold"/>
                <a:sym typeface="Poppins Bold"/>
              </a:rPr>
              <a:t>(UNISMA BEKASI)</a:t>
            </a:r>
          </a:p>
        </p:txBody>
      </p:sp>
      <p:sp>
        <p:nvSpPr>
          <p:cNvPr id="15" name="TextBox 15"/>
          <p:cNvSpPr txBox="1"/>
          <p:nvPr/>
        </p:nvSpPr>
        <p:spPr>
          <a:xfrm>
            <a:off x="5273581" y="3319164"/>
            <a:ext cx="10803016" cy="514350"/>
          </a:xfrm>
          <a:prstGeom prst="rect">
            <a:avLst/>
          </a:prstGeom>
        </p:spPr>
        <p:txBody>
          <a:bodyPr lIns="0" tIns="0" rIns="0" bIns="0" rtlCol="0" anchor="t">
            <a:spAutoFit/>
          </a:bodyPr>
          <a:lstStyle/>
          <a:p>
            <a:pPr algn="ctr">
              <a:lnSpc>
                <a:spcPts val="4200"/>
              </a:lnSpc>
            </a:pPr>
            <a:r>
              <a:rPr lang="en-US" sz="3000" i="1">
                <a:solidFill>
                  <a:srgbClr val="000000"/>
                </a:solidFill>
                <a:latin typeface="DM Serif Display Italics"/>
                <a:ea typeface="DM Serif Display Italics"/>
                <a:cs typeface="DM Serif Display Italics"/>
                <a:sym typeface="DM Serif Display Italics"/>
              </a:rPr>
              <a:t>34 Tahun Menjaga Tradisi dan Menyehatkan Generasi </a:t>
            </a:r>
          </a:p>
        </p:txBody>
      </p:sp>
      <p:sp>
        <p:nvSpPr>
          <p:cNvPr id="16" name="TextBox 16"/>
          <p:cNvSpPr txBox="1"/>
          <p:nvPr/>
        </p:nvSpPr>
        <p:spPr>
          <a:xfrm>
            <a:off x="6169333" y="4071639"/>
            <a:ext cx="8586220" cy="4438650"/>
          </a:xfrm>
          <a:prstGeom prst="rect">
            <a:avLst/>
          </a:prstGeom>
        </p:spPr>
        <p:txBody>
          <a:bodyPr lIns="0" tIns="0" rIns="0" bIns="0" rtlCol="0" anchor="t">
            <a:spAutoFit/>
          </a:bodyPr>
          <a:lstStyle/>
          <a:p>
            <a:pPr algn="ctr">
              <a:lnSpc>
                <a:spcPts val="4200"/>
              </a:lnSpc>
            </a:pPr>
            <a:r>
              <a:rPr lang="en-US" sz="3000" i="1">
                <a:solidFill>
                  <a:srgbClr val="000000"/>
                </a:solidFill>
                <a:latin typeface="DM Serif Display Italics"/>
                <a:ea typeface="DM Serif Display Italics"/>
                <a:cs typeface="DM Serif Display Italics"/>
                <a:sym typeface="DM Serif Display Italics"/>
              </a:rPr>
              <a:t>Skema Kompetisi: Kuliner siap saji (ready to eat)</a:t>
            </a:r>
          </a:p>
          <a:p>
            <a:pPr algn="l">
              <a:lnSpc>
                <a:spcPts val="4200"/>
              </a:lnSpc>
            </a:pPr>
            <a:endParaRPr lang="en-US" sz="3000" i="1">
              <a:solidFill>
                <a:srgbClr val="000000"/>
              </a:solidFill>
              <a:latin typeface="DM Serif Display Italics"/>
              <a:ea typeface="DM Serif Display Italics"/>
              <a:cs typeface="DM Serif Display Italics"/>
              <a:sym typeface="DM Serif Display Italics"/>
            </a:endParaRPr>
          </a:p>
          <a:p>
            <a:pPr algn="l">
              <a:lnSpc>
                <a:spcPts val="4200"/>
              </a:lnSpc>
            </a:pPr>
            <a:r>
              <a:rPr lang="en-US" sz="3000">
                <a:solidFill>
                  <a:srgbClr val="000000"/>
                </a:solidFill>
                <a:latin typeface="DM Serif Display"/>
                <a:ea typeface="DM Serif Display"/>
                <a:cs typeface="DM Serif Display"/>
                <a:sym typeface="DM Serif Display"/>
              </a:rPr>
              <a:t>Identitas Penyelenggara:</a:t>
            </a:r>
          </a:p>
          <a:p>
            <a:pPr algn="l">
              <a:lnSpc>
                <a:spcPts val="1500"/>
              </a:lnSpc>
            </a:pPr>
            <a:endParaRPr lang="en-US" sz="3000">
              <a:solidFill>
                <a:srgbClr val="000000"/>
              </a:solidFill>
              <a:latin typeface="DM Serif Display"/>
              <a:ea typeface="DM Serif Display"/>
              <a:cs typeface="DM Serif Display"/>
              <a:sym typeface="DM Serif Display"/>
            </a:endParaRPr>
          </a:p>
          <a:p>
            <a:pPr algn="l">
              <a:lnSpc>
                <a:spcPts val="4200"/>
              </a:lnSpc>
            </a:pPr>
            <a:r>
              <a:rPr lang="en-US" sz="3000" spc="-36">
                <a:solidFill>
                  <a:srgbClr val="000000"/>
                </a:solidFill>
                <a:latin typeface="DM Serif Display"/>
                <a:ea typeface="DM Serif Display"/>
                <a:cs typeface="DM Serif Display"/>
                <a:sym typeface="DM Serif Display"/>
              </a:rPr>
              <a:t>Nama Usaha     : Jamu Budeh Mita</a:t>
            </a:r>
          </a:p>
          <a:p>
            <a:pPr algn="l">
              <a:lnSpc>
                <a:spcPts val="4200"/>
              </a:lnSpc>
            </a:pPr>
            <a:r>
              <a:rPr lang="en-US" sz="3000">
                <a:solidFill>
                  <a:srgbClr val="000000"/>
                </a:solidFill>
                <a:latin typeface="DM Serif Display"/>
                <a:ea typeface="DM Serif Display"/>
                <a:cs typeface="DM Serif Display"/>
                <a:sym typeface="DM Serif Display"/>
              </a:rPr>
              <a:t>Bidang Usaha  : Minuman Herbal Tradisional</a:t>
            </a:r>
          </a:p>
          <a:p>
            <a:pPr algn="l">
              <a:lnSpc>
                <a:spcPts val="4200"/>
              </a:lnSpc>
            </a:pPr>
            <a:r>
              <a:rPr lang="en-US" sz="3000">
                <a:solidFill>
                  <a:srgbClr val="000000"/>
                </a:solidFill>
                <a:latin typeface="DM Serif Display"/>
                <a:ea typeface="DM Serif Display"/>
                <a:cs typeface="DM Serif Display"/>
                <a:sym typeface="DM Serif Display"/>
              </a:rPr>
              <a:t>Tahun Berdiri : 1992</a:t>
            </a:r>
          </a:p>
          <a:p>
            <a:pPr algn="l">
              <a:lnSpc>
                <a:spcPts val="4200"/>
              </a:lnSpc>
            </a:pPr>
            <a:r>
              <a:rPr lang="en-US" sz="3000" spc="42">
                <a:solidFill>
                  <a:srgbClr val="000000"/>
                </a:solidFill>
                <a:latin typeface="DM Serif Display"/>
                <a:ea typeface="DM Serif Display"/>
                <a:cs typeface="DM Serif Display"/>
                <a:sym typeface="DM Serif Display"/>
              </a:rPr>
              <a:t>Pemilik Usaha: Budeh Mita</a:t>
            </a:r>
          </a:p>
          <a:p>
            <a:pPr algn="l">
              <a:lnSpc>
                <a:spcPts val="4200"/>
              </a:lnSpc>
            </a:pPr>
            <a:r>
              <a:rPr lang="en-US" sz="3000">
                <a:solidFill>
                  <a:srgbClr val="000000"/>
                </a:solidFill>
                <a:latin typeface="DM Serif Display"/>
                <a:ea typeface="DM Serif Display"/>
                <a:cs typeface="DM Serif Display"/>
                <a:sym typeface="DM Serif Display"/>
              </a:rPr>
              <a:t>Lokasi                : Kabupaten Bekasi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67469" y="0"/>
            <a:ext cx="10128121" cy="10287000"/>
            <a:chOff x="0" y="0"/>
            <a:chExt cx="2667489" cy="2709333"/>
          </a:xfrm>
        </p:grpSpPr>
        <p:sp>
          <p:nvSpPr>
            <p:cNvPr id="3" name="Freeform 3"/>
            <p:cNvSpPr/>
            <p:nvPr/>
          </p:nvSpPr>
          <p:spPr>
            <a:xfrm>
              <a:off x="0" y="0"/>
              <a:ext cx="2667489" cy="2709333"/>
            </a:xfrm>
            <a:custGeom>
              <a:avLst/>
              <a:gdLst/>
              <a:ahLst/>
              <a:cxnLst/>
              <a:rect l="l" t="t" r="r" b="b"/>
              <a:pathLst>
                <a:path w="2667489" h="2709333">
                  <a:moveTo>
                    <a:pt x="0" y="0"/>
                  </a:moveTo>
                  <a:lnTo>
                    <a:pt x="2667489" y="0"/>
                  </a:lnTo>
                  <a:lnTo>
                    <a:pt x="2667489" y="2709333"/>
                  </a:lnTo>
                  <a:lnTo>
                    <a:pt x="0" y="2709333"/>
                  </a:lnTo>
                  <a:close/>
                </a:path>
              </a:pathLst>
            </a:custGeom>
            <a:solidFill>
              <a:srgbClr val="EEE3C2"/>
            </a:solidFill>
          </p:spPr>
        </p:sp>
        <p:sp>
          <p:nvSpPr>
            <p:cNvPr id="4" name="TextBox 4"/>
            <p:cNvSpPr txBox="1"/>
            <p:nvPr/>
          </p:nvSpPr>
          <p:spPr>
            <a:xfrm>
              <a:off x="0" y="-57150"/>
              <a:ext cx="2667489" cy="276648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5" name="Freeform 5"/>
          <p:cNvSpPr/>
          <p:nvPr/>
        </p:nvSpPr>
        <p:spPr>
          <a:xfrm>
            <a:off x="1028700" y="473494"/>
            <a:ext cx="1191207" cy="1194192"/>
          </a:xfrm>
          <a:custGeom>
            <a:avLst/>
            <a:gdLst/>
            <a:ahLst/>
            <a:cxnLst/>
            <a:rect l="l" t="t" r="r" b="b"/>
            <a:pathLst>
              <a:path w="1191207" h="1194192">
                <a:moveTo>
                  <a:pt x="0" y="0"/>
                </a:moveTo>
                <a:lnTo>
                  <a:pt x="1191207" y="0"/>
                </a:lnTo>
                <a:lnTo>
                  <a:pt x="1191207" y="1194193"/>
                </a:lnTo>
                <a:lnTo>
                  <a:pt x="0" y="1194193"/>
                </a:lnTo>
                <a:lnTo>
                  <a:pt x="0" y="0"/>
                </a:lnTo>
                <a:close/>
              </a:path>
            </a:pathLst>
          </a:custGeom>
          <a:blipFill>
            <a:blip r:embed="rId2"/>
            <a:stretch>
              <a:fillRect/>
            </a:stretch>
          </a:blipFill>
        </p:spPr>
      </p:sp>
      <p:sp>
        <p:nvSpPr>
          <p:cNvPr id="6" name="Freeform 6"/>
          <p:cNvSpPr/>
          <p:nvPr/>
        </p:nvSpPr>
        <p:spPr>
          <a:xfrm>
            <a:off x="2219907" y="473494"/>
            <a:ext cx="1127321" cy="1110411"/>
          </a:xfrm>
          <a:custGeom>
            <a:avLst/>
            <a:gdLst/>
            <a:ahLst/>
            <a:cxnLst/>
            <a:rect l="l" t="t" r="r" b="b"/>
            <a:pathLst>
              <a:path w="1127321" h="1110411">
                <a:moveTo>
                  <a:pt x="0" y="0"/>
                </a:moveTo>
                <a:lnTo>
                  <a:pt x="1127321" y="0"/>
                </a:lnTo>
                <a:lnTo>
                  <a:pt x="1127321" y="1110412"/>
                </a:lnTo>
                <a:lnTo>
                  <a:pt x="0" y="1110412"/>
                </a:lnTo>
                <a:lnTo>
                  <a:pt x="0" y="0"/>
                </a:lnTo>
                <a:close/>
              </a:path>
            </a:pathLst>
          </a:custGeom>
          <a:blipFill>
            <a:blip r:embed="rId3"/>
            <a:stretch>
              <a:fillRect/>
            </a:stretch>
          </a:blipFill>
        </p:spPr>
      </p:sp>
      <p:sp>
        <p:nvSpPr>
          <p:cNvPr id="7" name="AutoShape 7"/>
          <p:cNvSpPr/>
          <p:nvPr/>
        </p:nvSpPr>
        <p:spPr>
          <a:xfrm flipV="1">
            <a:off x="3716082" y="473494"/>
            <a:ext cx="0" cy="1194192"/>
          </a:xfrm>
          <a:prstGeom prst="line">
            <a:avLst/>
          </a:prstGeom>
          <a:ln w="38100" cap="flat">
            <a:solidFill>
              <a:srgbClr val="EEE3C2"/>
            </a:solidFill>
            <a:prstDash val="solid"/>
            <a:headEnd type="none" w="sm" len="sm"/>
            <a:tailEnd type="none" w="sm" len="sm"/>
          </a:ln>
        </p:spPr>
      </p:sp>
      <p:grpSp>
        <p:nvGrpSpPr>
          <p:cNvPr id="8" name="Group 8"/>
          <p:cNvGrpSpPr/>
          <p:nvPr/>
        </p:nvGrpSpPr>
        <p:grpSpPr>
          <a:xfrm>
            <a:off x="1106868" y="2859940"/>
            <a:ext cx="6124911" cy="6124911"/>
            <a:chOff x="0" y="0"/>
            <a:chExt cx="13716000" cy="13716000"/>
          </a:xfrm>
        </p:grpSpPr>
        <p:sp>
          <p:nvSpPr>
            <p:cNvPr id="9" name="Freeform 9"/>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4"/>
              <a:stretch>
                <a:fillRect/>
              </a:stretch>
            </a:blipFill>
          </p:spPr>
        </p:sp>
      </p:grpSp>
      <p:sp>
        <p:nvSpPr>
          <p:cNvPr id="10" name="TextBox 10"/>
          <p:cNvSpPr txBox="1"/>
          <p:nvPr/>
        </p:nvSpPr>
        <p:spPr>
          <a:xfrm>
            <a:off x="10186007" y="440867"/>
            <a:ext cx="6491044" cy="1193800"/>
          </a:xfrm>
          <a:prstGeom prst="rect">
            <a:avLst/>
          </a:prstGeom>
        </p:spPr>
        <p:txBody>
          <a:bodyPr lIns="0" tIns="0" rIns="0" bIns="0" rtlCol="0" anchor="t">
            <a:spAutoFit/>
          </a:bodyPr>
          <a:lstStyle/>
          <a:p>
            <a:pPr marL="0" lvl="0" indent="0" algn="ctr">
              <a:lnSpc>
                <a:spcPts val="9800"/>
              </a:lnSpc>
              <a:spcBef>
                <a:spcPct val="0"/>
              </a:spcBef>
            </a:pPr>
            <a:r>
              <a:rPr lang="en-US" sz="7000" spc="-350">
                <a:solidFill>
                  <a:srgbClr val="000000"/>
                </a:solidFill>
                <a:latin typeface="DM Serif Display"/>
                <a:ea typeface="DM Serif Display"/>
                <a:cs typeface="DM Serif Display"/>
                <a:sym typeface="DM Serif Display"/>
              </a:rPr>
              <a:t>Profil Usaha </a:t>
            </a:r>
          </a:p>
        </p:txBody>
      </p:sp>
      <p:sp>
        <p:nvSpPr>
          <p:cNvPr id="11" name="TextBox 11"/>
          <p:cNvSpPr txBox="1"/>
          <p:nvPr/>
        </p:nvSpPr>
        <p:spPr>
          <a:xfrm>
            <a:off x="3949722" y="317060"/>
            <a:ext cx="1180009" cy="909623"/>
          </a:xfrm>
          <a:prstGeom prst="rect">
            <a:avLst/>
          </a:prstGeom>
        </p:spPr>
        <p:txBody>
          <a:bodyPr lIns="0" tIns="0" rIns="0" bIns="0" rtlCol="0" anchor="t">
            <a:spAutoFit/>
          </a:bodyPr>
          <a:lstStyle/>
          <a:p>
            <a:pPr algn="ctr">
              <a:lnSpc>
                <a:spcPts val="7088"/>
              </a:lnSpc>
            </a:pPr>
            <a:r>
              <a:rPr lang="en-US" sz="5063" b="1">
                <a:solidFill>
                  <a:srgbClr val="000000"/>
                </a:solidFill>
                <a:latin typeface="Poppins Bold"/>
                <a:ea typeface="Poppins Bold"/>
                <a:cs typeface="Poppins Bold"/>
                <a:sym typeface="Poppins Bold"/>
              </a:rPr>
              <a:t>UM </a:t>
            </a:r>
          </a:p>
        </p:txBody>
      </p:sp>
      <p:sp>
        <p:nvSpPr>
          <p:cNvPr id="12" name="TextBox 12"/>
          <p:cNvSpPr txBox="1"/>
          <p:nvPr/>
        </p:nvSpPr>
        <p:spPr>
          <a:xfrm>
            <a:off x="5093674" y="478907"/>
            <a:ext cx="2213850" cy="633555"/>
          </a:xfrm>
          <a:prstGeom prst="rect">
            <a:avLst/>
          </a:prstGeom>
        </p:spPr>
        <p:txBody>
          <a:bodyPr lIns="0" tIns="0" rIns="0" bIns="0" rtlCol="0" anchor="t">
            <a:spAutoFit/>
          </a:bodyPr>
          <a:lstStyle/>
          <a:p>
            <a:pPr algn="ctr">
              <a:lnSpc>
                <a:spcPts val="4974"/>
              </a:lnSpc>
            </a:pPr>
            <a:r>
              <a:rPr lang="en-US" sz="3553">
                <a:solidFill>
                  <a:srgbClr val="000000"/>
                </a:solidFill>
                <a:latin typeface="Poppins"/>
                <a:ea typeface="Poppins"/>
                <a:cs typeface="Poppins"/>
                <a:sym typeface="Poppins"/>
              </a:rPr>
              <a:t>Indonesia</a:t>
            </a:r>
          </a:p>
        </p:txBody>
      </p:sp>
      <p:sp>
        <p:nvSpPr>
          <p:cNvPr id="13" name="TextBox 13"/>
          <p:cNvSpPr txBox="1"/>
          <p:nvPr/>
        </p:nvSpPr>
        <p:spPr>
          <a:xfrm>
            <a:off x="4155971" y="1160008"/>
            <a:ext cx="2601244" cy="423898"/>
          </a:xfrm>
          <a:prstGeom prst="rect">
            <a:avLst/>
          </a:prstGeom>
        </p:spPr>
        <p:txBody>
          <a:bodyPr lIns="0" tIns="0" rIns="0" bIns="0" rtlCol="0" anchor="t">
            <a:spAutoFit/>
          </a:bodyPr>
          <a:lstStyle/>
          <a:p>
            <a:pPr algn="ctr">
              <a:lnSpc>
                <a:spcPts val="3284"/>
              </a:lnSpc>
            </a:pPr>
            <a:r>
              <a:rPr lang="en-US" sz="2345" b="1">
                <a:solidFill>
                  <a:srgbClr val="000000"/>
                </a:solidFill>
                <a:latin typeface="Poppins Bold"/>
                <a:ea typeface="Poppins Bold"/>
                <a:cs typeface="Poppins Bold"/>
                <a:sym typeface="Poppins Bold"/>
              </a:rPr>
              <a:t>(UNISMA BEKASI)</a:t>
            </a:r>
          </a:p>
        </p:txBody>
      </p:sp>
      <p:sp>
        <p:nvSpPr>
          <p:cNvPr id="14" name="TextBox 14"/>
          <p:cNvSpPr txBox="1"/>
          <p:nvPr/>
        </p:nvSpPr>
        <p:spPr>
          <a:xfrm>
            <a:off x="9137523" y="1909830"/>
            <a:ext cx="8588012" cy="7939405"/>
          </a:xfrm>
          <a:prstGeom prst="rect">
            <a:avLst/>
          </a:prstGeom>
        </p:spPr>
        <p:txBody>
          <a:bodyPr lIns="0" tIns="0" rIns="0" bIns="0" rtlCol="0" anchor="t">
            <a:spAutoFit/>
          </a:bodyPr>
          <a:lstStyle/>
          <a:p>
            <a:pPr algn="just">
              <a:lnSpc>
                <a:spcPts val="3919"/>
              </a:lnSpc>
            </a:pPr>
            <a:r>
              <a:rPr lang="en-US" sz="2799">
                <a:solidFill>
                  <a:srgbClr val="000000"/>
                </a:solidFill>
                <a:latin typeface="Poppins"/>
                <a:ea typeface="Poppins"/>
                <a:cs typeface="Poppins"/>
                <a:sym typeface="Poppins"/>
              </a:rPr>
              <a:t>  Jamu Budeh Mita merupakan usaha minuman herbal tradisional yang didirikan oleh Budeh Mita sejak tahun 1992. Selama 34 tahun, usaha ini konsisten menyediakan minuman herbal berkualitas dengan mempertahankan cita rasa tradisional dan manfaat kesehatan yang telah dipercaya masyarakat.</a:t>
            </a:r>
          </a:p>
          <a:p>
            <a:pPr algn="just">
              <a:lnSpc>
                <a:spcPts val="3919"/>
              </a:lnSpc>
            </a:pPr>
            <a:endParaRPr lang="en-US" sz="2799">
              <a:solidFill>
                <a:srgbClr val="000000"/>
              </a:solidFill>
              <a:latin typeface="Poppins"/>
              <a:ea typeface="Poppins"/>
              <a:cs typeface="Poppins"/>
              <a:sym typeface="Poppins"/>
            </a:endParaRPr>
          </a:p>
          <a:p>
            <a:pPr algn="just">
              <a:lnSpc>
                <a:spcPts val="3919"/>
              </a:lnSpc>
            </a:pPr>
            <a:r>
              <a:rPr lang="en-US" sz="2799">
                <a:solidFill>
                  <a:srgbClr val="000000"/>
                </a:solidFill>
                <a:latin typeface="Poppins"/>
                <a:ea typeface="Poppins"/>
                <a:cs typeface="Poppins"/>
                <a:sym typeface="Poppins"/>
              </a:rPr>
              <a:t>  Usaha ini bermula dari penjualan jamu secara keliling menggunakan bakul gendong dan berkembang hingga menggunakan kendaraan roda dua untuk menjangkau pelanggan yang lebih luas. Hingga saat ini, Jamu Budeh Mita tetap memproduksi jamu secara mandiri setiap hari menggunakan bahan-bahan alami pilihan untuk menjaga kualitas dan kesegaran produk.</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16635" y="0"/>
            <a:ext cx="10678955" cy="10287000"/>
            <a:chOff x="0" y="0"/>
            <a:chExt cx="2812564" cy="2709333"/>
          </a:xfrm>
        </p:grpSpPr>
        <p:sp>
          <p:nvSpPr>
            <p:cNvPr id="3" name="Freeform 3"/>
            <p:cNvSpPr/>
            <p:nvPr/>
          </p:nvSpPr>
          <p:spPr>
            <a:xfrm>
              <a:off x="0" y="0"/>
              <a:ext cx="2812564" cy="2709333"/>
            </a:xfrm>
            <a:custGeom>
              <a:avLst/>
              <a:gdLst/>
              <a:ahLst/>
              <a:cxnLst/>
              <a:rect l="l" t="t" r="r" b="b"/>
              <a:pathLst>
                <a:path w="2812564" h="2709333">
                  <a:moveTo>
                    <a:pt x="0" y="0"/>
                  </a:moveTo>
                  <a:lnTo>
                    <a:pt x="2812564" y="0"/>
                  </a:lnTo>
                  <a:lnTo>
                    <a:pt x="2812564" y="2709333"/>
                  </a:lnTo>
                  <a:lnTo>
                    <a:pt x="0" y="2709333"/>
                  </a:lnTo>
                  <a:close/>
                </a:path>
              </a:pathLst>
            </a:custGeom>
            <a:solidFill>
              <a:srgbClr val="EEE3C2"/>
            </a:solidFill>
          </p:spPr>
        </p:sp>
        <p:sp>
          <p:nvSpPr>
            <p:cNvPr id="4" name="TextBox 4"/>
            <p:cNvSpPr txBox="1"/>
            <p:nvPr/>
          </p:nvSpPr>
          <p:spPr>
            <a:xfrm>
              <a:off x="0" y="-57150"/>
              <a:ext cx="2812564" cy="276648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5" name="Freeform 5"/>
          <p:cNvSpPr/>
          <p:nvPr/>
        </p:nvSpPr>
        <p:spPr>
          <a:xfrm>
            <a:off x="1028700" y="473494"/>
            <a:ext cx="1191207" cy="1194192"/>
          </a:xfrm>
          <a:custGeom>
            <a:avLst/>
            <a:gdLst/>
            <a:ahLst/>
            <a:cxnLst/>
            <a:rect l="l" t="t" r="r" b="b"/>
            <a:pathLst>
              <a:path w="1191207" h="1194192">
                <a:moveTo>
                  <a:pt x="0" y="0"/>
                </a:moveTo>
                <a:lnTo>
                  <a:pt x="1191207" y="0"/>
                </a:lnTo>
                <a:lnTo>
                  <a:pt x="1191207" y="1194193"/>
                </a:lnTo>
                <a:lnTo>
                  <a:pt x="0" y="1194193"/>
                </a:lnTo>
                <a:lnTo>
                  <a:pt x="0" y="0"/>
                </a:lnTo>
                <a:close/>
              </a:path>
            </a:pathLst>
          </a:custGeom>
          <a:blipFill>
            <a:blip r:embed="rId2"/>
            <a:stretch>
              <a:fillRect/>
            </a:stretch>
          </a:blipFill>
        </p:spPr>
      </p:sp>
      <p:sp>
        <p:nvSpPr>
          <p:cNvPr id="6" name="Freeform 6"/>
          <p:cNvSpPr/>
          <p:nvPr/>
        </p:nvSpPr>
        <p:spPr>
          <a:xfrm>
            <a:off x="2219907" y="473494"/>
            <a:ext cx="1127321" cy="1110411"/>
          </a:xfrm>
          <a:custGeom>
            <a:avLst/>
            <a:gdLst/>
            <a:ahLst/>
            <a:cxnLst/>
            <a:rect l="l" t="t" r="r" b="b"/>
            <a:pathLst>
              <a:path w="1127321" h="1110411">
                <a:moveTo>
                  <a:pt x="0" y="0"/>
                </a:moveTo>
                <a:lnTo>
                  <a:pt x="1127321" y="0"/>
                </a:lnTo>
                <a:lnTo>
                  <a:pt x="1127321" y="1110412"/>
                </a:lnTo>
                <a:lnTo>
                  <a:pt x="0" y="1110412"/>
                </a:lnTo>
                <a:lnTo>
                  <a:pt x="0" y="0"/>
                </a:lnTo>
                <a:close/>
              </a:path>
            </a:pathLst>
          </a:custGeom>
          <a:blipFill>
            <a:blip r:embed="rId3"/>
            <a:stretch>
              <a:fillRect/>
            </a:stretch>
          </a:blipFill>
        </p:spPr>
      </p:sp>
      <p:sp>
        <p:nvSpPr>
          <p:cNvPr id="7" name="AutoShape 7"/>
          <p:cNvSpPr/>
          <p:nvPr/>
        </p:nvSpPr>
        <p:spPr>
          <a:xfrm flipV="1">
            <a:off x="3716082" y="473494"/>
            <a:ext cx="0" cy="1194192"/>
          </a:xfrm>
          <a:prstGeom prst="line">
            <a:avLst/>
          </a:prstGeom>
          <a:ln w="38100" cap="flat">
            <a:solidFill>
              <a:srgbClr val="EEE3C2"/>
            </a:solidFill>
            <a:prstDash val="solid"/>
            <a:headEnd type="none" w="sm" len="sm"/>
            <a:tailEnd type="none" w="sm" len="sm"/>
          </a:ln>
        </p:spPr>
      </p:sp>
      <p:grpSp>
        <p:nvGrpSpPr>
          <p:cNvPr id="8" name="Group 8"/>
          <p:cNvGrpSpPr/>
          <p:nvPr/>
        </p:nvGrpSpPr>
        <p:grpSpPr>
          <a:xfrm>
            <a:off x="847579" y="3133389"/>
            <a:ext cx="6124911" cy="6124911"/>
            <a:chOff x="0" y="0"/>
            <a:chExt cx="13716000" cy="13716000"/>
          </a:xfrm>
        </p:grpSpPr>
        <p:sp>
          <p:nvSpPr>
            <p:cNvPr id="9" name="Freeform 9"/>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4"/>
              <a:stretch>
                <a:fillRect/>
              </a:stretch>
            </a:blipFill>
          </p:spPr>
        </p:sp>
      </p:grpSp>
      <p:sp>
        <p:nvSpPr>
          <p:cNvPr id="10" name="Freeform 10"/>
          <p:cNvSpPr/>
          <p:nvPr/>
        </p:nvSpPr>
        <p:spPr>
          <a:xfrm>
            <a:off x="8662712" y="2660802"/>
            <a:ext cx="8986800" cy="7070084"/>
          </a:xfrm>
          <a:custGeom>
            <a:avLst/>
            <a:gdLst/>
            <a:ahLst/>
            <a:cxnLst/>
            <a:rect l="l" t="t" r="r" b="b"/>
            <a:pathLst>
              <a:path w="8986800" h="7070084">
                <a:moveTo>
                  <a:pt x="0" y="0"/>
                </a:moveTo>
                <a:lnTo>
                  <a:pt x="8986800" y="0"/>
                </a:lnTo>
                <a:lnTo>
                  <a:pt x="8986800" y="7070084"/>
                </a:lnTo>
                <a:lnTo>
                  <a:pt x="0" y="7070084"/>
                </a:lnTo>
                <a:lnTo>
                  <a:pt x="0" y="0"/>
                </a:lnTo>
                <a:close/>
              </a:path>
            </a:pathLst>
          </a:custGeom>
          <a:blipFill>
            <a:blip r:embed="rId5"/>
            <a:stretch>
              <a:fillRect/>
            </a:stretch>
          </a:blipFill>
        </p:spPr>
      </p:sp>
      <p:sp>
        <p:nvSpPr>
          <p:cNvPr id="11" name="TextBox 11"/>
          <p:cNvSpPr txBox="1"/>
          <p:nvPr/>
        </p:nvSpPr>
        <p:spPr>
          <a:xfrm>
            <a:off x="9909950" y="444081"/>
            <a:ext cx="6492325" cy="2105025"/>
          </a:xfrm>
          <a:prstGeom prst="rect">
            <a:avLst/>
          </a:prstGeom>
        </p:spPr>
        <p:txBody>
          <a:bodyPr lIns="0" tIns="0" rIns="0" bIns="0" rtlCol="0" anchor="t">
            <a:spAutoFit/>
          </a:bodyPr>
          <a:lstStyle/>
          <a:p>
            <a:pPr marL="0" lvl="0" indent="0" algn="ctr">
              <a:lnSpc>
                <a:spcPts val="8399"/>
              </a:lnSpc>
            </a:pPr>
            <a:r>
              <a:rPr lang="en-US" sz="6999" spc="-349">
                <a:solidFill>
                  <a:srgbClr val="000000"/>
                </a:solidFill>
                <a:latin typeface="DM Serif Display"/>
                <a:ea typeface="DM Serif Display"/>
                <a:cs typeface="DM Serif Display"/>
                <a:sym typeface="DM Serif Display"/>
              </a:rPr>
              <a:t>Kinerja Usaha Jamu Budeh Mita</a:t>
            </a:r>
          </a:p>
        </p:txBody>
      </p:sp>
      <p:sp>
        <p:nvSpPr>
          <p:cNvPr id="12" name="TextBox 12"/>
          <p:cNvSpPr txBox="1"/>
          <p:nvPr/>
        </p:nvSpPr>
        <p:spPr>
          <a:xfrm>
            <a:off x="3949722" y="317060"/>
            <a:ext cx="1180009" cy="909623"/>
          </a:xfrm>
          <a:prstGeom prst="rect">
            <a:avLst/>
          </a:prstGeom>
        </p:spPr>
        <p:txBody>
          <a:bodyPr lIns="0" tIns="0" rIns="0" bIns="0" rtlCol="0" anchor="t">
            <a:spAutoFit/>
          </a:bodyPr>
          <a:lstStyle/>
          <a:p>
            <a:pPr algn="ctr">
              <a:lnSpc>
                <a:spcPts val="7088"/>
              </a:lnSpc>
            </a:pPr>
            <a:r>
              <a:rPr lang="en-US" sz="5063" b="1">
                <a:solidFill>
                  <a:srgbClr val="000000"/>
                </a:solidFill>
                <a:latin typeface="Poppins Bold"/>
                <a:ea typeface="Poppins Bold"/>
                <a:cs typeface="Poppins Bold"/>
                <a:sym typeface="Poppins Bold"/>
              </a:rPr>
              <a:t>UM </a:t>
            </a:r>
          </a:p>
        </p:txBody>
      </p:sp>
      <p:sp>
        <p:nvSpPr>
          <p:cNvPr id="13" name="TextBox 13"/>
          <p:cNvSpPr txBox="1"/>
          <p:nvPr/>
        </p:nvSpPr>
        <p:spPr>
          <a:xfrm>
            <a:off x="5093674" y="478907"/>
            <a:ext cx="2213850" cy="633555"/>
          </a:xfrm>
          <a:prstGeom prst="rect">
            <a:avLst/>
          </a:prstGeom>
        </p:spPr>
        <p:txBody>
          <a:bodyPr lIns="0" tIns="0" rIns="0" bIns="0" rtlCol="0" anchor="t">
            <a:spAutoFit/>
          </a:bodyPr>
          <a:lstStyle/>
          <a:p>
            <a:pPr algn="ctr">
              <a:lnSpc>
                <a:spcPts val="4974"/>
              </a:lnSpc>
            </a:pPr>
            <a:r>
              <a:rPr lang="en-US" sz="3553">
                <a:solidFill>
                  <a:srgbClr val="000000"/>
                </a:solidFill>
                <a:latin typeface="Poppins"/>
                <a:ea typeface="Poppins"/>
                <a:cs typeface="Poppins"/>
                <a:sym typeface="Poppins"/>
              </a:rPr>
              <a:t>Indonesia</a:t>
            </a:r>
          </a:p>
        </p:txBody>
      </p:sp>
      <p:sp>
        <p:nvSpPr>
          <p:cNvPr id="14" name="TextBox 14"/>
          <p:cNvSpPr txBox="1"/>
          <p:nvPr/>
        </p:nvSpPr>
        <p:spPr>
          <a:xfrm>
            <a:off x="4155971" y="1160008"/>
            <a:ext cx="2601244" cy="423898"/>
          </a:xfrm>
          <a:prstGeom prst="rect">
            <a:avLst/>
          </a:prstGeom>
        </p:spPr>
        <p:txBody>
          <a:bodyPr lIns="0" tIns="0" rIns="0" bIns="0" rtlCol="0" anchor="t">
            <a:spAutoFit/>
          </a:bodyPr>
          <a:lstStyle/>
          <a:p>
            <a:pPr algn="ctr">
              <a:lnSpc>
                <a:spcPts val="3284"/>
              </a:lnSpc>
            </a:pPr>
            <a:r>
              <a:rPr lang="en-US" sz="2345" b="1">
                <a:solidFill>
                  <a:srgbClr val="000000"/>
                </a:solidFill>
                <a:latin typeface="Poppins Bold"/>
                <a:ea typeface="Poppins Bold"/>
                <a:cs typeface="Poppins Bold"/>
                <a:sym typeface="Poppins Bold"/>
              </a:rPr>
              <a:t>(UNISMA BEKASI)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473494"/>
            <a:ext cx="1191207" cy="1194192"/>
          </a:xfrm>
          <a:custGeom>
            <a:avLst/>
            <a:gdLst/>
            <a:ahLst/>
            <a:cxnLst/>
            <a:rect l="l" t="t" r="r" b="b"/>
            <a:pathLst>
              <a:path w="1191207" h="1194192">
                <a:moveTo>
                  <a:pt x="0" y="0"/>
                </a:moveTo>
                <a:lnTo>
                  <a:pt x="1191207" y="0"/>
                </a:lnTo>
                <a:lnTo>
                  <a:pt x="1191207" y="1194193"/>
                </a:lnTo>
                <a:lnTo>
                  <a:pt x="0" y="1194193"/>
                </a:lnTo>
                <a:lnTo>
                  <a:pt x="0" y="0"/>
                </a:lnTo>
                <a:close/>
              </a:path>
            </a:pathLst>
          </a:custGeom>
          <a:blipFill>
            <a:blip r:embed="rId2"/>
            <a:stretch>
              <a:fillRect/>
            </a:stretch>
          </a:blipFill>
        </p:spPr>
      </p:sp>
      <p:sp>
        <p:nvSpPr>
          <p:cNvPr id="3" name="Freeform 3"/>
          <p:cNvSpPr/>
          <p:nvPr/>
        </p:nvSpPr>
        <p:spPr>
          <a:xfrm>
            <a:off x="2219907" y="473494"/>
            <a:ext cx="1127321" cy="1110411"/>
          </a:xfrm>
          <a:custGeom>
            <a:avLst/>
            <a:gdLst/>
            <a:ahLst/>
            <a:cxnLst/>
            <a:rect l="l" t="t" r="r" b="b"/>
            <a:pathLst>
              <a:path w="1127321" h="1110411">
                <a:moveTo>
                  <a:pt x="0" y="0"/>
                </a:moveTo>
                <a:lnTo>
                  <a:pt x="1127321" y="0"/>
                </a:lnTo>
                <a:lnTo>
                  <a:pt x="1127321" y="1110412"/>
                </a:lnTo>
                <a:lnTo>
                  <a:pt x="0" y="1110412"/>
                </a:lnTo>
                <a:lnTo>
                  <a:pt x="0" y="0"/>
                </a:lnTo>
                <a:close/>
              </a:path>
            </a:pathLst>
          </a:custGeom>
          <a:blipFill>
            <a:blip r:embed="rId3"/>
            <a:stretch>
              <a:fillRect/>
            </a:stretch>
          </a:blipFill>
        </p:spPr>
      </p:sp>
      <p:sp>
        <p:nvSpPr>
          <p:cNvPr id="4" name="AutoShape 4"/>
          <p:cNvSpPr/>
          <p:nvPr/>
        </p:nvSpPr>
        <p:spPr>
          <a:xfrm flipV="1">
            <a:off x="3716082" y="473494"/>
            <a:ext cx="0" cy="1194192"/>
          </a:xfrm>
          <a:prstGeom prst="line">
            <a:avLst/>
          </a:prstGeom>
          <a:ln w="38100" cap="flat">
            <a:solidFill>
              <a:srgbClr val="EEE3C2"/>
            </a:solidFill>
            <a:prstDash val="solid"/>
            <a:headEnd type="none" w="sm" len="sm"/>
            <a:tailEnd type="none" w="sm" len="sm"/>
          </a:ln>
        </p:spPr>
      </p:sp>
      <p:sp>
        <p:nvSpPr>
          <p:cNvPr id="5" name="Freeform 5"/>
          <p:cNvSpPr/>
          <p:nvPr/>
        </p:nvSpPr>
        <p:spPr>
          <a:xfrm>
            <a:off x="300560" y="2720306"/>
            <a:ext cx="4107297" cy="2783226"/>
          </a:xfrm>
          <a:custGeom>
            <a:avLst/>
            <a:gdLst/>
            <a:ahLst/>
            <a:cxnLst/>
            <a:rect l="l" t="t" r="r" b="b"/>
            <a:pathLst>
              <a:path w="4107297" h="2783226">
                <a:moveTo>
                  <a:pt x="0" y="0"/>
                </a:moveTo>
                <a:lnTo>
                  <a:pt x="4107297" y="0"/>
                </a:lnTo>
                <a:lnTo>
                  <a:pt x="4107297" y="2783226"/>
                </a:lnTo>
                <a:lnTo>
                  <a:pt x="0" y="2783226"/>
                </a:lnTo>
                <a:lnTo>
                  <a:pt x="0" y="0"/>
                </a:lnTo>
                <a:close/>
              </a:path>
            </a:pathLst>
          </a:custGeom>
          <a:blipFill>
            <a:blip r:embed="rId4"/>
            <a:stretch>
              <a:fillRect r="-1708"/>
            </a:stretch>
          </a:blipFill>
        </p:spPr>
      </p:sp>
      <p:sp>
        <p:nvSpPr>
          <p:cNvPr id="6" name="Freeform 6"/>
          <p:cNvSpPr/>
          <p:nvPr/>
        </p:nvSpPr>
        <p:spPr>
          <a:xfrm>
            <a:off x="2179661" y="6546455"/>
            <a:ext cx="4177450" cy="2783226"/>
          </a:xfrm>
          <a:custGeom>
            <a:avLst/>
            <a:gdLst/>
            <a:ahLst/>
            <a:cxnLst/>
            <a:rect l="l" t="t" r="r" b="b"/>
            <a:pathLst>
              <a:path w="4177450" h="2783226">
                <a:moveTo>
                  <a:pt x="0" y="0"/>
                </a:moveTo>
                <a:lnTo>
                  <a:pt x="4177451" y="0"/>
                </a:lnTo>
                <a:lnTo>
                  <a:pt x="4177451" y="2783226"/>
                </a:lnTo>
                <a:lnTo>
                  <a:pt x="0" y="2783226"/>
                </a:lnTo>
                <a:lnTo>
                  <a:pt x="0" y="0"/>
                </a:lnTo>
                <a:close/>
              </a:path>
            </a:pathLst>
          </a:custGeom>
          <a:blipFill>
            <a:blip r:embed="rId5"/>
            <a:stretch>
              <a:fillRect/>
            </a:stretch>
          </a:blipFill>
        </p:spPr>
      </p:sp>
      <p:sp>
        <p:nvSpPr>
          <p:cNvPr id="7" name="Freeform 7"/>
          <p:cNvSpPr/>
          <p:nvPr/>
        </p:nvSpPr>
        <p:spPr>
          <a:xfrm>
            <a:off x="4686135" y="2720306"/>
            <a:ext cx="4019543" cy="2783226"/>
          </a:xfrm>
          <a:custGeom>
            <a:avLst/>
            <a:gdLst/>
            <a:ahLst/>
            <a:cxnLst/>
            <a:rect l="l" t="t" r="r" b="b"/>
            <a:pathLst>
              <a:path w="4019543" h="2783226">
                <a:moveTo>
                  <a:pt x="0" y="0"/>
                </a:moveTo>
                <a:lnTo>
                  <a:pt x="4019543" y="0"/>
                </a:lnTo>
                <a:lnTo>
                  <a:pt x="4019543" y="2783226"/>
                </a:lnTo>
                <a:lnTo>
                  <a:pt x="0" y="2783226"/>
                </a:lnTo>
                <a:lnTo>
                  <a:pt x="0" y="0"/>
                </a:lnTo>
                <a:close/>
              </a:path>
            </a:pathLst>
          </a:custGeom>
          <a:blipFill>
            <a:blip r:embed="rId6"/>
            <a:stretch>
              <a:fillRect r="-3928"/>
            </a:stretch>
          </a:blipFill>
        </p:spPr>
      </p:sp>
      <p:sp>
        <p:nvSpPr>
          <p:cNvPr id="8" name="Freeform 8"/>
          <p:cNvSpPr/>
          <p:nvPr/>
        </p:nvSpPr>
        <p:spPr>
          <a:xfrm>
            <a:off x="6679934" y="6546455"/>
            <a:ext cx="4218867" cy="2783226"/>
          </a:xfrm>
          <a:custGeom>
            <a:avLst/>
            <a:gdLst/>
            <a:ahLst/>
            <a:cxnLst/>
            <a:rect l="l" t="t" r="r" b="b"/>
            <a:pathLst>
              <a:path w="4218867" h="2783226">
                <a:moveTo>
                  <a:pt x="0" y="0"/>
                </a:moveTo>
                <a:lnTo>
                  <a:pt x="4218867" y="0"/>
                </a:lnTo>
                <a:lnTo>
                  <a:pt x="4218867" y="2783226"/>
                </a:lnTo>
                <a:lnTo>
                  <a:pt x="0" y="2783226"/>
                </a:lnTo>
                <a:lnTo>
                  <a:pt x="0" y="0"/>
                </a:lnTo>
                <a:close/>
              </a:path>
            </a:pathLst>
          </a:custGeom>
          <a:blipFill>
            <a:blip r:embed="rId7"/>
            <a:stretch>
              <a:fillRect b="-991"/>
            </a:stretch>
          </a:blipFill>
        </p:spPr>
      </p:sp>
      <p:sp>
        <p:nvSpPr>
          <p:cNvPr id="9" name="Freeform 9"/>
          <p:cNvSpPr/>
          <p:nvPr/>
        </p:nvSpPr>
        <p:spPr>
          <a:xfrm>
            <a:off x="8989375" y="2720306"/>
            <a:ext cx="4196547" cy="2781425"/>
          </a:xfrm>
          <a:custGeom>
            <a:avLst/>
            <a:gdLst/>
            <a:ahLst/>
            <a:cxnLst/>
            <a:rect l="l" t="t" r="r" b="b"/>
            <a:pathLst>
              <a:path w="4196547" h="2781425">
                <a:moveTo>
                  <a:pt x="0" y="0"/>
                </a:moveTo>
                <a:lnTo>
                  <a:pt x="4196547" y="0"/>
                </a:lnTo>
                <a:lnTo>
                  <a:pt x="4196547" y="2781425"/>
                </a:lnTo>
                <a:lnTo>
                  <a:pt x="0" y="2781425"/>
                </a:lnTo>
                <a:lnTo>
                  <a:pt x="0" y="0"/>
                </a:lnTo>
                <a:close/>
              </a:path>
            </a:pathLst>
          </a:custGeom>
          <a:blipFill>
            <a:blip r:embed="rId7"/>
            <a:stretch>
              <a:fillRect t="-5588" r="-10530" b="-5588"/>
            </a:stretch>
          </a:blipFill>
        </p:spPr>
      </p:sp>
      <p:sp>
        <p:nvSpPr>
          <p:cNvPr id="10" name="Freeform 10"/>
          <p:cNvSpPr/>
          <p:nvPr/>
        </p:nvSpPr>
        <p:spPr>
          <a:xfrm>
            <a:off x="11222651" y="6546455"/>
            <a:ext cx="4100265" cy="2783226"/>
          </a:xfrm>
          <a:custGeom>
            <a:avLst/>
            <a:gdLst/>
            <a:ahLst/>
            <a:cxnLst/>
            <a:rect l="l" t="t" r="r" b="b"/>
            <a:pathLst>
              <a:path w="4100265" h="2783226">
                <a:moveTo>
                  <a:pt x="0" y="0"/>
                </a:moveTo>
                <a:lnTo>
                  <a:pt x="4100266" y="0"/>
                </a:lnTo>
                <a:lnTo>
                  <a:pt x="4100266" y="2783226"/>
                </a:lnTo>
                <a:lnTo>
                  <a:pt x="0" y="2783226"/>
                </a:lnTo>
                <a:lnTo>
                  <a:pt x="0" y="0"/>
                </a:lnTo>
                <a:close/>
              </a:path>
            </a:pathLst>
          </a:custGeom>
          <a:blipFill>
            <a:blip r:embed="rId8"/>
            <a:stretch>
              <a:fillRect l="-1071" r="-1071" b="-254"/>
            </a:stretch>
          </a:blipFill>
        </p:spPr>
      </p:sp>
      <p:sp>
        <p:nvSpPr>
          <p:cNvPr id="11" name="Freeform 11"/>
          <p:cNvSpPr/>
          <p:nvPr/>
        </p:nvSpPr>
        <p:spPr>
          <a:xfrm>
            <a:off x="13471672" y="2718505"/>
            <a:ext cx="4282872" cy="2783226"/>
          </a:xfrm>
          <a:custGeom>
            <a:avLst/>
            <a:gdLst/>
            <a:ahLst/>
            <a:cxnLst/>
            <a:rect l="l" t="t" r="r" b="b"/>
            <a:pathLst>
              <a:path w="4282872" h="2783226">
                <a:moveTo>
                  <a:pt x="0" y="0"/>
                </a:moveTo>
                <a:lnTo>
                  <a:pt x="4282872" y="0"/>
                </a:lnTo>
                <a:lnTo>
                  <a:pt x="4282872" y="2783226"/>
                </a:lnTo>
                <a:lnTo>
                  <a:pt x="0" y="2783226"/>
                </a:lnTo>
                <a:lnTo>
                  <a:pt x="0" y="0"/>
                </a:lnTo>
                <a:close/>
              </a:path>
            </a:pathLst>
          </a:custGeom>
          <a:blipFill>
            <a:blip r:embed="rId9"/>
            <a:stretch>
              <a:fillRect t="-1261" b="-1261"/>
            </a:stretch>
          </a:blipFill>
        </p:spPr>
      </p:sp>
      <p:sp>
        <p:nvSpPr>
          <p:cNvPr id="12" name="TextBox 12"/>
          <p:cNvSpPr txBox="1"/>
          <p:nvPr/>
        </p:nvSpPr>
        <p:spPr>
          <a:xfrm>
            <a:off x="8917704" y="440867"/>
            <a:ext cx="7736719" cy="1193800"/>
          </a:xfrm>
          <a:prstGeom prst="rect">
            <a:avLst/>
          </a:prstGeom>
        </p:spPr>
        <p:txBody>
          <a:bodyPr lIns="0" tIns="0" rIns="0" bIns="0" rtlCol="0" anchor="t">
            <a:spAutoFit/>
          </a:bodyPr>
          <a:lstStyle/>
          <a:p>
            <a:pPr marL="0" lvl="0" indent="0" algn="ctr">
              <a:lnSpc>
                <a:spcPts val="9800"/>
              </a:lnSpc>
              <a:spcBef>
                <a:spcPct val="0"/>
              </a:spcBef>
            </a:pPr>
            <a:r>
              <a:rPr lang="en-US" sz="7000" spc="-350">
                <a:solidFill>
                  <a:srgbClr val="000000"/>
                </a:solidFill>
                <a:latin typeface="DM Serif Display"/>
                <a:ea typeface="DM Serif Display"/>
                <a:cs typeface="DM Serif Display"/>
                <a:sym typeface="DM Serif Display"/>
              </a:rPr>
              <a:t>Showcase Produk</a:t>
            </a:r>
          </a:p>
        </p:txBody>
      </p:sp>
      <p:sp>
        <p:nvSpPr>
          <p:cNvPr id="13" name="TextBox 13"/>
          <p:cNvSpPr txBox="1"/>
          <p:nvPr/>
        </p:nvSpPr>
        <p:spPr>
          <a:xfrm>
            <a:off x="3949722" y="317060"/>
            <a:ext cx="1180009" cy="909623"/>
          </a:xfrm>
          <a:prstGeom prst="rect">
            <a:avLst/>
          </a:prstGeom>
        </p:spPr>
        <p:txBody>
          <a:bodyPr lIns="0" tIns="0" rIns="0" bIns="0" rtlCol="0" anchor="t">
            <a:spAutoFit/>
          </a:bodyPr>
          <a:lstStyle/>
          <a:p>
            <a:pPr algn="ctr">
              <a:lnSpc>
                <a:spcPts val="7088"/>
              </a:lnSpc>
            </a:pPr>
            <a:r>
              <a:rPr lang="en-US" sz="5063" b="1">
                <a:solidFill>
                  <a:srgbClr val="000000"/>
                </a:solidFill>
                <a:latin typeface="Poppins Bold"/>
                <a:ea typeface="Poppins Bold"/>
                <a:cs typeface="Poppins Bold"/>
                <a:sym typeface="Poppins Bold"/>
              </a:rPr>
              <a:t>UM </a:t>
            </a:r>
          </a:p>
        </p:txBody>
      </p:sp>
      <p:sp>
        <p:nvSpPr>
          <p:cNvPr id="14" name="TextBox 14"/>
          <p:cNvSpPr txBox="1"/>
          <p:nvPr/>
        </p:nvSpPr>
        <p:spPr>
          <a:xfrm>
            <a:off x="5093674" y="478907"/>
            <a:ext cx="2213850" cy="633555"/>
          </a:xfrm>
          <a:prstGeom prst="rect">
            <a:avLst/>
          </a:prstGeom>
        </p:spPr>
        <p:txBody>
          <a:bodyPr lIns="0" tIns="0" rIns="0" bIns="0" rtlCol="0" anchor="t">
            <a:spAutoFit/>
          </a:bodyPr>
          <a:lstStyle/>
          <a:p>
            <a:pPr algn="ctr">
              <a:lnSpc>
                <a:spcPts val="4974"/>
              </a:lnSpc>
            </a:pPr>
            <a:r>
              <a:rPr lang="en-US" sz="3553">
                <a:solidFill>
                  <a:srgbClr val="000000"/>
                </a:solidFill>
                <a:latin typeface="Poppins"/>
                <a:ea typeface="Poppins"/>
                <a:cs typeface="Poppins"/>
                <a:sym typeface="Poppins"/>
              </a:rPr>
              <a:t>Indonesia</a:t>
            </a:r>
          </a:p>
        </p:txBody>
      </p:sp>
      <p:sp>
        <p:nvSpPr>
          <p:cNvPr id="15" name="TextBox 15"/>
          <p:cNvSpPr txBox="1"/>
          <p:nvPr/>
        </p:nvSpPr>
        <p:spPr>
          <a:xfrm>
            <a:off x="4155971" y="1160008"/>
            <a:ext cx="2601244" cy="423898"/>
          </a:xfrm>
          <a:prstGeom prst="rect">
            <a:avLst/>
          </a:prstGeom>
        </p:spPr>
        <p:txBody>
          <a:bodyPr lIns="0" tIns="0" rIns="0" bIns="0" rtlCol="0" anchor="t">
            <a:spAutoFit/>
          </a:bodyPr>
          <a:lstStyle/>
          <a:p>
            <a:pPr algn="ctr">
              <a:lnSpc>
                <a:spcPts val="3284"/>
              </a:lnSpc>
            </a:pPr>
            <a:r>
              <a:rPr lang="en-US" sz="2345" b="1">
                <a:solidFill>
                  <a:srgbClr val="000000"/>
                </a:solidFill>
                <a:latin typeface="Poppins Bold"/>
                <a:ea typeface="Poppins Bold"/>
                <a:cs typeface="Poppins Bold"/>
                <a:sym typeface="Poppins Bold"/>
              </a:rPr>
              <a:t>(UNISMA BEKASI)</a:t>
            </a:r>
          </a:p>
        </p:txBody>
      </p:sp>
      <p:sp>
        <p:nvSpPr>
          <p:cNvPr id="16" name="TextBox 16"/>
          <p:cNvSpPr txBox="1"/>
          <p:nvPr/>
        </p:nvSpPr>
        <p:spPr>
          <a:xfrm>
            <a:off x="527678" y="5517755"/>
            <a:ext cx="3653062" cy="398780"/>
          </a:xfrm>
          <a:prstGeom prst="rect">
            <a:avLst/>
          </a:prstGeom>
        </p:spPr>
        <p:txBody>
          <a:bodyPr lIns="0" tIns="0" rIns="0" bIns="0" rtlCol="0" anchor="t">
            <a:spAutoFit/>
          </a:bodyPr>
          <a:lstStyle/>
          <a:p>
            <a:pPr algn="ctr">
              <a:lnSpc>
                <a:spcPts val="3220"/>
              </a:lnSpc>
            </a:pPr>
            <a:r>
              <a:rPr lang="en-US" sz="2300" b="1">
                <a:solidFill>
                  <a:srgbClr val="000000"/>
                </a:solidFill>
                <a:latin typeface="Poppins Bold"/>
                <a:ea typeface="Poppins Bold"/>
                <a:cs typeface="Poppins Bold"/>
                <a:sym typeface="Poppins Bold"/>
              </a:rPr>
              <a:t>Jamu Beras Kencur</a:t>
            </a:r>
          </a:p>
        </p:txBody>
      </p:sp>
      <p:sp>
        <p:nvSpPr>
          <p:cNvPr id="17" name="TextBox 17"/>
          <p:cNvSpPr txBox="1"/>
          <p:nvPr/>
        </p:nvSpPr>
        <p:spPr>
          <a:xfrm>
            <a:off x="2067162" y="9386831"/>
            <a:ext cx="4402449" cy="398780"/>
          </a:xfrm>
          <a:prstGeom prst="rect">
            <a:avLst/>
          </a:prstGeom>
        </p:spPr>
        <p:txBody>
          <a:bodyPr lIns="0" tIns="0" rIns="0" bIns="0" rtlCol="0" anchor="t">
            <a:spAutoFit/>
          </a:bodyPr>
          <a:lstStyle/>
          <a:p>
            <a:pPr algn="ctr">
              <a:lnSpc>
                <a:spcPts val="3220"/>
              </a:lnSpc>
            </a:pPr>
            <a:r>
              <a:rPr lang="en-US" sz="2300" b="1">
                <a:solidFill>
                  <a:srgbClr val="000000"/>
                </a:solidFill>
                <a:latin typeface="Poppins Bold"/>
                <a:ea typeface="Poppins Bold"/>
                <a:cs typeface="Poppins Bold"/>
                <a:sym typeface="Poppins Bold"/>
              </a:rPr>
              <a:t>Jamu Kunyit Asem</a:t>
            </a:r>
          </a:p>
        </p:txBody>
      </p:sp>
      <p:sp>
        <p:nvSpPr>
          <p:cNvPr id="18" name="TextBox 18"/>
          <p:cNvSpPr txBox="1"/>
          <p:nvPr/>
        </p:nvSpPr>
        <p:spPr>
          <a:xfrm>
            <a:off x="5514937" y="5517755"/>
            <a:ext cx="2361939" cy="398780"/>
          </a:xfrm>
          <a:prstGeom prst="rect">
            <a:avLst/>
          </a:prstGeom>
        </p:spPr>
        <p:txBody>
          <a:bodyPr lIns="0" tIns="0" rIns="0" bIns="0" rtlCol="0" anchor="t">
            <a:spAutoFit/>
          </a:bodyPr>
          <a:lstStyle/>
          <a:p>
            <a:pPr algn="ctr">
              <a:lnSpc>
                <a:spcPts val="3220"/>
              </a:lnSpc>
            </a:pPr>
            <a:r>
              <a:rPr lang="en-US" sz="2300" b="1">
                <a:solidFill>
                  <a:srgbClr val="000000"/>
                </a:solidFill>
                <a:latin typeface="Poppins Bold"/>
                <a:ea typeface="Poppins Bold"/>
                <a:cs typeface="Poppins Bold"/>
                <a:sym typeface="Poppins Bold"/>
              </a:rPr>
              <a:t>Jamu Jahe</a:t>
            </a:r>
          </a:p>
        </p:txBody>
      </p:sp>
      <p:sp>
        <p:nvSpPr>
          <p:cNvPr id="19" name="TextBox 19"/>
          <p:cNvSpPr txBox="1"/>
          <p:nvPr/>
        </p:nvSpPr>
        <p:spPr>
          <a:xfrm>
            <a:off x="7012082" y="9386831"/>
            <a:ext cx="3387192" cy="398780"/>
          </a:xfrm>
          <a:prstGeom prst="rect">
            <a:avLst/>
          </a:prstGeom>
        </p:spPr>
        <p:txBody>
          <a:bodyPr lIns="0" tIns="0" rIns="0" bIns="0" rtlCol="0" anchor="t">
            <a:spAutoFit/>
          </a:bodyPr>
          <a:lstStyle/>
          <a:p>
            <a:pPr algn="ctr">
              <a:lnSpc>
                <a:spcPts val="3220"/>
              </a:lnSpc>
            </a:pPr>
            <a:r>
              <a:rPr lang="en-US" sz="2300" b="1">
                <a:solidFill>
                  <a:srgbClr val="000000"/>
                </a:solidFill>
                <a:latin typeface="Poppins Bold"/>
                <a:ea typeface="Poppins Bold"/>
                <a:cs typeface="Poppins Bold"/>
                <a:sym typeface="Poppins Bold"/>
              </a:rPr>
              <a:t>Jamu Temulawak </a:t>
            </a:r>
          </a:p>
        </p:txBody>
      </p:sp>
      <p:sp>
        <p:nvSpPr>
          <p:cNvPr id="20" name="TextBox 20"/>
          <p:cNvSpPr txBox="1"/>
          <p:nvPr/>
        </p:nvSpPr>
        <p:spPr>
          <a:xfrm>
            <a:off x="9064209" y="5517755"/>
            <a:ext cx="4046880" cy="398780"/>
          </a:xfrm>
          <a:prstGeom prst="rect">
            <a:avLst/>
          </a:prstGeom>
        </p:spPr>
        <p:txBody>
          <a:bodyPr lIns="0" tIns="0" rIns="0" bIns="0" rtlCol="0" anchor="t">
            <a:spAutoFit/>
          </a:bodyPr>
          <a:lstStyle/>
          <a:p>
            <a:pPr algn="ctr">
              <a:lnSpc>
                <a:spcPts val="3220"/>
              </a:lnSpc>
            </a:pPr>
            <a:r>
              <a:rPr lang="en-US" sz="2300" b="1">
                <a:solidFill>
                  <a:srgbClr val="000000"/>
                </a:solidFill>
                <a:latin typeface="Poppins Bold"/>
                <a:ea typeface="Poppins Bold"/>
                <a:cs typeface="Poppins Bold"/>
                <a:sym typeface="Poppins Bold"/>
              </a:rPr>
              <a:t>Jamu Kunyit Tawar</a:t>
            </a:r>
          </a:p>
        </p:txBody>
      </p:sp>
      <p:sp>
        <p:nvSpPr>
          <p:cNvPr id="21" name="TextBox 21"/>
          <p:cNvSpPr txBox="1"/>
          <p:nvPr/>
        </p:nvSpPr>
        <p:spPr>
          <a:xfrm>
            <a:off x="11401128" y="9386831"/>
            <a:ext cx="3419920" cy="398780"/>
          </a:xfrm>
          <a:prstGeom prst="rect">
            <a:avLst/>
          </a:prstGeom>
        </p:spPr>
        <p:txBody>
          <a:bodyPr lIns="0" tIns="0" rIns="0" bIns="0" rtlCol="0" anchor="t">
            <a:spAutoFit/>
          </a:bodyPr>
          <a:lstStyle/>
          <a:p>
            <a:pPr algn="ctr">
              <a:lnSpc>
                <a:spcPts val="3220"/>
              </a:lnSpc>
            </a:pPr>
            <a:r>
              <a:rPr lang="en-US" sz="2300" b="1">
                <a:solidFill>
                  <a:srgbClr val="000000"/>
                </a:solidFill>
                <a:latin typeface="Poppins Bold"/>
                <a:ea typeface="Poppins Bold"/>
                <a:cs typeface="Poppins Bold"/>
                <a:sym typeface="Poppins Bold"/>
              </a:rPr>
              <a:t>Jamu Paitan</a:t>
            </a:r>
          </a:p>
        </p:txBody>
      </p:sp>
      <p:sp>
        <p:nvSpPr>
          <p:cNvPr id="22" name="TextBox 22"/>
          <p:cNvSpPr txBox="1"/>
          <p:nvPr/>
        </p:nvSpPr>
        <p:spPr>
          <a:xfrm>
            <a:off x="14134326" y="5517755"/>
            <a:ext cx="2957564" cy="398780"/>
          </a:xfrm>
          <a:prstGeom prst="rect">
            <a:avLst/>
          </a:prstGeom>
        </p:spPr>
        <p:txBody>
          <a:bodyPr lIns="0" tIns="0" rIns="0" bIns="0" rtlCol="0" anchor="t">
            <a:spAutoFit/>
          </a:bodyPr>
          <a:lstStyle/>
          <a:p>
            <a:pPr algn="ctr">
              <a:lnSpc>
                <a:spcPts val="3220"/>
              </a:lnSpc>
            </a:pPr>
            <a:r>
              <a:rPr lang="en-US" sz="2300" b="1">
                <a:solidFill>
                  <a:srgbClr val="000000"/>
                </a:solidFill>
                <a:latin typeface="Poppins Bold"/>
                <a:ea typeface="Poppins Bold"/>
                <a:cs typeface="Poppins Bold"/>
                <a:sym typeface="Poppins Bold"/>
              </a:rPr>
              <a:t>Jamu Sirih</a:t>
            </a:r>
          </a:p>
        </p:txBody>
      </p:sp>
      <p:sp>
        <p:nvSpPr>
          <p:cNvPr id="23" name="TextBox 23"/>
          <p:cNvSpPr txBox="1"/>
          <p:nvPr/>
        </p:nvSpPr>
        <p:spPr>
          <a:xfrm>
            <a:off x="9837380" y="1517231"/>
            <a:ext cx="5897367" cy="588109"/>
          </a:xfrm>
          <a:prstGeom prst="rect">
            <a:avLst/>
          </a:prstGeom>
        </p:spPr>
        <p:txBody>
          <a:bodyPr lIns="0" tIns="0" rIns="0" bIns="0" rtlCol="0" anchor="t">
            <a:spAutoFit/>
          </a:bodyPr>
          <a:lstStyle/>
          <a:p>
            <a:pPr algn="ctr">
              <a:lnSpc>
                <a:spcPts val="4859"/>
              </a:lnSpc>
            </a:pPr>
            <a:r>
              <a:rPr lang="en-US" sz="3471">
                <a:solidFill>
                  <a:srgbClr val="000000"/>
                </a:solidFill>
                <a:latin typeface="DM Serif Display"/>
                <a:ea typeface="DM Serif Display"/>
                <a:cs typeface="DM Serif Display"/>
                <a:sym typeface="DM Serif Display"/>
              </a:rPr>
              <a:t>Ukuran 350 ml/botol</a:t>
            </a:r>
          </a:p>
        </p:txBody>
      </p:sp>
      <p:grpSp>
        <p:nvGrpSpPr>
          <p:cNvPr id="24" name="Group 24"/>
          <p:cNvGrpSpPr/>
          <p:nvPr/>
        </p:nvGrpSpPr>
        <p:grpSpPr>
          <a:xfrm>
            <a:off x="7490459" y="2314057"/>
            <a:ext cx="1375091" cy="1375091"/>
            <a:chOff x="0" y="0"/>
            <a:chExt cx="1833455" cy="1833455"/>
          </a:xfrm>
        </p:grpSpPr>
        <p:sp>
          <p:nvSpPr>
            <p:cNvPr id="25" name="Freeform 25"/>
            <p:cNvSpPr/>
            <p:nvPr/>
          </p:nvSpPr>
          <p:spPr>
            <a:xfrm>
              <a:off x="0" y="0"/>
              <a:ext cx="1833455" cy="1833455"/>
            </a:xfrm>
            <a:custGeom>
              <a:avLst/>
              <a:gdLst/>
              <a:ahLst/>
              <a:cxnLst/>
              <a:rect l="l" t="t" r="r" b="b"/>
              <a:pathLst>
                <a:path w="1833455" h="1833455">
                  <a:moveTo>
                    <a:pt x="0" y="0"/>
                  </a:moveTo>
                  <a:lnTo>
                    <a:pt x="1833455" y="0"/>
                  </a:lnTo>
                  <a:lnTo>
                    <a:pt x="1833455" y="1833455"/>
                  </a:lnTo>
                  <a:lnTo>
                    <a:pt x="0" y="1833455"/>
                  </a:lnTo>
                  <a:lnTo>
                    <a:pt x="0" y="0"/>
                  </a:lnTo>
                  <a:close/>
                </a:path>
              </a:pathLst>
            </a:custGeom>
            <a:blipFill>
              <a:blip>
                <a:extLst>
                  <a:ext uri="{96DAC541-7B7A-43D3-8B79-37D633B846F1}">
                    <asvg:svgBlip xmlns:asvg="http://schemas.microsoft.com/office/drawing/2016/SVG/main" r:embed="rId10"/>
                  </a:ext>
                </a:extLst>
              </a:blip>
              <a:stretch>
                <a:fillRect/>
              </a:stretch>
            </a:blipFill>
          </p:spPr>
        </p:sp>
        <p:sp>
          <p:nvSpPr>
            <p:cNvPr id="26" name="TextBox 26"/>
            <p:cNvSpPr txBox="1"/>
            <p:nvPr/>
          </p:nvSpPr>
          <p:spPr>
            <a:xfrm>
              <a:off x="363341" y="427365"/>
              <a:ext cx="1106773" cy="864426"/>
            </a:xfrm>
            <a:prstGeom prst="rect">
              <a:avLst/>
            </a:prstGeom>
          </p:spPr>
          <p:txBody>
            <a:bodyPr lIns="0" tIns="0" rIns="0" bIns="0" rtlCol="0" anchor="t">
              <a:spAutoFit/>
            </a:bodyPr>
            <a:lstStyle/>
            <a:p>
              <a:pPr algn="ctr">
                <a:lnSpc>
                  <a:spcPts val="5194"/>
                </a:lnSpc>
              </a:pPr>
              <a:r>
                <a:rPr lang="en-US" sz="3710" b="1">
                  <a:solidFill>
                    <a:srgbClr val="FCFCFD"/>
                  </a:solidFill>
                  <a:latin typeface="Poppins Bold"/>
                  <a:ea typeface="Poppins Bold"/>
                  <a:cs typeface="Poppins Bold"/>
                  <a:sym typeface="Poppins Bold"/>
                </a:rPr>
                <a:t>10k</a:t>
              </a:r>
            </a:p>
          </p:txBody>
        </p:sp>
      </p:grpSp>
      <p:grpSp>
        <p:nvGrpSpPr>
          <p:cNvPr id="27" name="Group 27"/>
          <p:cNvGrpSpPr/>
          <p:nvPr/>
        </p:nvGrpSpPr>
        <p:grpSpPr>
          <a:xfrm>
            <a:off x="11970182" y="2314057"/>
            <a:ext cx="1375091" cy="1375091"/>
            <a:chOff x="0" y="0"/>
            <a:chExt cx="1833455" cy="1833455"/>
          </a:xfrm>
        </p:grpSpPr>
        <p:sp>
          <p:nvSpPr>
            <p:cNvPr id="28" name="Freeform 28"/>
            <p:cNvSpPr/>
            <p:nvPr/>
          </p:nvSpPr>
          <p:spPr>
            <a:xfrm>
              <a:off x="0" y="0"/>
              <a:ext cx="1833455" cy="1833455"/>
            </a:xfrm>
            <a:custGeom>
              <a:avLst/>
              <a:gdLst/>
              <a:ahLst/>
              <a:cxnLst/>
              <a:rect l="l" t="t" r="r" b="b"/>
              <a:pathLst>
                <a:path w="1833455" h="1833455">
                  <a:moveTo>
                    <a:pt x="0" y="0"/>
                  </a:moveTo>
                  <a:lnTo>
                    <a:pt x="1833455" y="0"/>
                  </a:lnTo>
                  <a:lnTo>
                    <a:pt x="1833455" y="1833455"/>
                  </a:lnTo>
                  <a:lnTo>
                    <a:pt x="0" y="1833455"/>
                  </a:lnTo>
                  <a:lnTo>
                    <a:pt x="0" y="0"/>
                  </a:lnTo>
                  <a:close/>
                </a:path>
              </a:pathLst>
            </a:custGeom>
            <a:blipFill>
              <a:blip>
                <a:extLst>
                  <a:ext uri="{96DAC541-7B7A-43D3-8B79-37D633B846F1}">
                    <asvg:svgBlip xmlns:asvg="http://schemas.microsoft.com/office/drawing/2016/SVG/main" r:embed="rId10"/>
                  </a:ext>
                </a:extLst>
              </a:blip>
              <a:stretch>
                <a:fillRect/>
              </a:stretch>
            </a:blipFill>
          </p:spPr>
        </p:sp>
        <p:sp>
          <p:nvSpPr>
            <p:cNvPr id="29" name="TextBox 29"/>
            <p:cNvSpPr txBox="1"/>
            <p:nvPr/>
          </p:nvSpPr>
          <p:spPr>
            <a:xfrm>
              <a:off x="363341" y="427365"/>
              <a:ext cx="1106773" cy="864426"/>
            </a:xfrm>
            <a:prstGeom prst="rect">
              <a:avLst/>
            </a:prstGeom>
          </p:spPr>
          <p:txBody>
            <a:bodyPr lIns="0" tIns="0" rIns="0" bIns="0" rtlCol="0" anchor="t">
              <a:spAutoFit/>
            </a:bodyPr>
            <a:lstStyle/>
            <a:p>
              <a:pPr algn="ctr">
                <a:lnSpc>
                  <a:spcPts val="5194"/>
                </a:lnSpc>
              </a:pPr>
              <a:r>
                <a:rPr lang="en-US" sz="3710" b="1">
                  <a:solidFill>
                    <a:srgbClr val="FCFCFD"/>
                  </a:solidFill>
                  <a:latin typeface="Poppins Bold"/>
                  <a:ea typeface="Poppins Bold"/>
                  <a:cs typeface="Poppins Bold"/>
                  <a:sym typeface="Poppins Bold"/>
                </a:rPr>
                <a:t>10k</a:t>
              </a:r>
            </a:p>
          </p:txBody>
        </p:sp>
      </p:grpSp>
      <p:grpSp>
        <p:nvGrpSpPr>
          <p:cNvPr id="30" name="Group 30"/>
          <p:cNvGrpSpPr/>
          <p:nvPr/>
        </p:nvGrpSpPr>
        <p:grpSpPr>
          <a:xfrm>
            <a:off x="3218892" y="2314057"/>
            <a:ext cx="1375091" cy="1375091"/>
            <a:chOff x="0" y="0"/>
            <a:chExt cx="1833455" cy="1833455"/>
          </a:xfrm>
        </p:grpSpPr>
        <p:sp>
          <p:nvSpPr>
            <p:cNvPr id="31" name="Freeform 31"/>
            <p:cNvSpPr/>
            <p:nvPr/>
          </p:nvSpPr>
          <p:spPr>
            <a:xfrm>
              <a:off x="0" y="0"/>
              <a:ext cx="1833455" cy="1833455"/>
            </a:xfrm>
            <a:custGeom>
              <a:avLst/>
              <a:gdLst/>
              <a:ahLst/>
              <a:cxnLst/>
              <a:rect l="l" t="t" r="r" b="b"/>
              <a:pathLst>
                <a:path w="1833455" h="1833455">
                  <a:moveTo>
                    <a:pt x="0" y="0"/>
                  </a:moveTo>
                  <a:lnTo>
                    <a:pt x="1833455" y="0"/>
                  </a:lnTo>
                  <a:lnTo>
                    <a:pt x="1833455" y="1833455"/>
                  </a:lnTo>
                  <a:lnTo>
                    <a:pt x="0" y="1833455"/>
                  </a:lnTo>
                  <a:lnTo>
                    <a:pt x="0" y="0"/>
                  </a:lnTo>
                  <a:close/>
                </a:path>
              </a:pathLst>
            </a:custGeom>
            <a:blipFill>
              <a:blip>
                <a:extLst>
                  <a:ext uri="{96DAC541-7B7A-43D3-8B79-37D633B846F1}">
                    <asvg:svgBlip xmlns:asvg="http://schemas.microsoft.com/office/drawing/2016/SVG/main" r:embed="rId10"/>
                  </a:ext>
                </a:extLst>
              </a:blip>
              <a:stretch>
                <a:fillRect/>
              </a:stretch>
            </a:blipFill>
          </p:spPr>
        </p:sp>
        <p:sp>
          <p:nvSpPr>
            <p:cNvPr id="32" name="TextBox 32"/>
            <p:cNvSpPr txBox="1"/>
            <p:nvPr/>
          </p:nvSpPr>
          <p:spPr>
            <a:xfrm>
              <a:off x="363341" y="427365"/>
              <a:ext cx="1106773" cy="864426"/>
            </a:xfrm>
            <a:prstGeom prst="rect">
              <a:avLst/>
            </a:prstGeom>
          </p:spPr>
          <p:txBody>
            <a:bodyPr lIns="0" tIns="0" rIns="0" bIns="0" rtlCol="0" anchor="t">
              <a:spAutoFit/>
            </a:bodyPr>
            <a:lstStyle/>
            <a:p>
              <a:pPr algn="ctr">
                <a:lnSpc>
                  <a:spcPts val="5194"/>
                </a:lnSpc>
              </a:pPr>
              <a:r>
                <a:rPr lang="en-US" sz="3710" b="1">
                  <a:solidFill>
                    <a:srgbClr val="FCFCFD"/>
                  </a:solidFill>
                  <a:latin typeface="Poppins Bold"/>
                  <a:ea typeface="Poppins Bold"/>
                  <a:cs typeface="Poppins Bold"/>
                  <a:sym typeface="Poppins Bold"/>
                </a:rPr>
                <a:t>10k</a:t>
              </a:r>
            </a:p>
          </p:txBody>
        </p:sp>
      </p:grpSp>
      <p:grpSp>
        <p:nvGrpSpPr>
          <p:cNvPr id="33" name="Group 33"/>
          <p:cNvGrpSpPr/>
          <p:nvPr/>
        </p:nvGrpSpPr>
        <p:grpSpPr>
          <a:xfrm>
            <a:off x="5169418" y="6146405"/>
            <a:ext cx="1375091" cy="1375091"/>
            <a:chOff x="0" y="0"/>
            <a:chExt cx="1833455" cy="1833455"/>
          </a:xfrm>
        </p:grpSpPr>
        <p:sp>
          <p:nvSpPr>
            <p:cNvPr id="34" name="Freeform 34"/>
            <p:cNvSpPr/>
            <p:nvPr/>
          </p:nvSpPr>
          <p:spPr>
            <a:xfrm>
              <a:off x="0" y="0"/>
              <a:ext cx="1833455" cy="1833455"/>
            </a:xfrm>
            <a:custGeom>
              <a:avLst/>
              <a:gdLst/>
              <a:ahLst/>
              <a:cxnLst/>
              <a:rect l="l" t="t" r="r" b="b"/>
              <a:pathLst>
                <a:path w="1833455" h="1833455">
                  <a:moveTo>
                    <a:pt x="0" y="0"/>
                  </a:moveTo>
                  <a:lnTo>
                    <a:pt x="1833455" y="0"/>
                  </a:lnTo>
                  <a:lnTo>
                    <a:pt x="1833455" y="1833455"/>
                  </a:lnTo>
                  <a:lnTo>
                    <a:pt x="0" y="1833455"/>
                  </a:lnTo>
                  <a:lnTo>
                    <a:pt x="0" y="0"/>
                  </a:lnTo>
                  <a:close/>
                </a:path>
              </a:pathLst>
            </a:custGeom>
            <a:blipFill>
              <a:blip>
                <a:extLst>
                  <a:ext uri="{96DAC541-7B7A-43D3-8B79-37D633B846F1}">
                    <asvg:svgBlip xmlns:asvg="http://schemas.microsoft.com/office/drawing/2016/SVG/main" r:embed="rId10"/>
                  </a:ext>
                </a:extLst>
              </a:blip>
              <a:stretch>
                <a:fillRect/>
              </a:stretch>
            </a:blipFill>
          </p:spPr>
        </p:sp>
        <p:sp>
          <p:nvSpPr>
            <p:cNvPr id="35" name="TextBox 35"/>
            <p:cNvSpPr txBox="1"/>
            <p:nvPr/>
          </p:nvSpPr>
          <p:spPr>
            <a:xfrm>
              <a:off x="363341" y="427365"/>
              <a:ext cx="1106773" cy="864426"/>
            </a:xfrm>
            <a:prstGeom prst="rect">
              <a:avLst/>
            </a:prstGeom>
          </p:spPr>
          <p:txBody>
            <a:bodyPr lIns="0" tIns="0" rIns="0" bIns="0" rtlCol="0" anchor="t">
              <a:spAutoFit/>
            </a:bodyPr>
            <a:lstStyle/>
            <a:p>
              <a:pPr algn="ctr">
                <a:lnSpc>
                  <a:spcPts val="5194"/>
                </a:lnSpc>
              </a:pPr>
              <a:r>
                <a:rPr lang="en-US" sz="3710" b="1">
                  <a:solidFill>
                    <a:srgbClr val="FCFCFD"/>
                  </a:solidFill>
                  <a:latin typeface="Poppins Bold"/>
                  <a:ea typeface="Poppins Bold"/>
                  <a:cs typeface="Poppins Bold"/>
                  <a:sym typeface="Poppins Bold"/>
                </a:rPr>
                <a:t>10k</a:t>
              </a:r>
            </a:p>
          </p:txBody>
        </p:sp>
      </p:grpSp>
      <p:grpSp>
        <p:nvGrpSpPr>
          <p:cNvPr id="36" name="Group 36"/>
          <p:cNvGrpSpPr/>
          <p:nvPr/>
        </p:nvGrpSpPr>
        <p:grpSpPr>
          <a:xfrm>
            <a:off x="16612348" y="2314057"/>
            <a:ext cx="1375091" cy="1375091"/>
            <a:chOff x="0" y="0"/>
            <a:chExt cx="1833455" cy="1833455"/>
          </a:xfrm>
        </p:grpSpPr>
        <p:sp>
          <p:nvSpPr>
            <p:cNvPr id="37" name="Freeform 37"/>
            <p:cNvSpPr/>
            <p:nvPr/>
          </p:nvSpPr>
          <p:spPr>
            <a:xfrm>
              <a:off x="0" y="0"/>
              <a:ext cx="1833455" cy="1833455"/>
            </a:xfrm>
            <a:custGeom>
              <a:avLst/>
              <a:gdLst/>
              <a:ahLst/>
              <a:cxnLst/>
              <a:rect l="l" t="t" r="r" b="b"/>
              <a:pathLst>
                <a:path w="1833455" h="1833455">
                  <a:moveTo>
                    <a:pt x="0" y="0"/>
                  </a:moveTo>
                  <a:lnTo>
                    <a:pt x="1833455" y="0"/>
                  </a:lnTo>
                  <a:lnTo>
                    <a:pt x="1833455" y="1833455"/>
                  </a:lnTo>
                  <a:lnTo>
                    <a:pt x="0" y="1833455"/>
                  </a:lnTo>
                  <a:lnTo>
                    <a:pt x="0" y="0"/>
                  </a:lnTo>
                  <a:close/>
                </a:path>
              </a:pathLst>
            </a:custGeom>
            <a:blipFill>
              <a:blip>
                <a:extLst>
                  <a:ext uri="{96DAC541-7B7A-43D3-8B79-37D633B846F1}">
                    <asvg:svgBlip xmlns:asvg="http://schemas.microsoft.com/office/drawing/2016/SVG/main" r:embed="rId10"/>
                  </a:ext>
                </a:extLst>
              </a:blip>
              <a:stretch>
                <a:fillRect/>
              </a:stretch>
            </a:blipFill>
          </p:spPr>
        </p:sp>
        <p:sp>
          <p:nvSpPr>
            <p:cNvPr id="38" name="TextBox 38"/>
            <p:cNvSpPr txBox="1"/>
            <p:nvPr/>
          </p:nvSpPr>
          <p:spPr>
            <a:xfrm>
              <a:off x="363341" y="427365"/>
              <a:ext cx="1106773" cy="864426"/>
            </a:xfrm>
            <a:prstGeom prst="rect">
              <a:avLst/>
            </a:prstGeom>
          </p:spPr>
          <p:txBody>
            <a:bodyPr lIns="0" tIns="0" rIns="0" bIns="0" rtlCol="0" anchor="t">
              <a:spAutoFit/>
            </a:bodyPr>
            <a:lstStyle/>
            <a:p>
              <a:pPr algn="ctr">
                <a:lnSpc>
                  <a:spcPts val="5194"/>
                </a:lnSpc>
              </a:pPr>
              <a:r>
                <a:rPr lang="en-US" sz="3710" b="1">
                  <a:solidFill>
                    <a:srgbClr val="FCFCFD"/>
                  </a:solidFill>
                  <a:latin typeface="Poppins Bold"/>
                  <a:ea typeface="Poppins Bold"/>
                  <a:cs typeface="Poppins Bold"/>
                  <a:sym typeface="Poppins Bold"/>
                </a:rPr>
                <a:t>10k</a:t>
              </a:r>
            </a:p>
          </p:txBody>
        </p:sp>
      </p:grpSp>
      <p:sp>
        <p:nvSpPr>
          <p:cNvPr id="39" name="Freeform 39"/>
          <p:cNvSpPr/>
          <p:nvPr/>
        </p:nvSpPr>
        <p:spPr>
          <a:xfrm>
            <a:off x="9712557" y="6146405"/>
            <a:ext cx="1375091" cy="1375091"/>
          </a:xfrm>
          <a:custGeom>
            <a:avLst/>
            <a:gdLst/>
            <a:ahLst/>
            <a:cxnLst/>
            <a:rect l="l" t="t" r="r" b="b"/>
            <a:pathLst>
              <a:path w="1375091" h="1375091">
                <a:moveTo>
                  <a:pt x="0" y="0"/>
                </a:moveTo>
                <a:lnTo>
                  <a:pt x="1375092" y="0"/>
                </a:lnTo>
                <a:lnTo>
                  <a:pt x="1375092" y="1375092"/>
                </a:lnTo>
                <a:lnTo>
                  <a:pt x="0" y="1375092"/>
                </a:lnTo>
                <a:lnTo>
                  <a:pt x="0" y="0"/>
                </a:lnTo>
                <a:close/>
              </a:path>
            </a:pathLst>
          </a:custGeom>
          <a:blipFill>
            <a:blip>
              <a:extLst>
                <a:ext uri="{96DAC541-7B7A-43D3-8B79-37D633B846F1}">
                  <asvg:svgBlip xmlns:asvg="http://schemas.microsoft.com/office/drawing/2016/SVG/main" r:embed="rId10"/>
                </a:ext>
              </a:extLst>
            </a:blip>
            <a:stretch>
              <a:fillRect/>
            </a:stretch>
          </a:blipFill>
        </p:spPr>
      </p:sp>
      <p:sp>
        <p:nvSpPr>
          <p:cNvPr id="40" name="TextBox 40"/>
          <p:cNvSpPr txBox="1"/>
          <p:nvPr/>
        </p:nvSpPr>
        <p:spPr>
          <a:xfrm>
            <a:off x="9985063" y="6438354"/>
            <a:ext cx="830080" cy="676894"/>
          </a:xfrm>
          <a:prstGeom prst="rect">
            <a:avLst/>
          </a:prstGeom>
        </p:spPr>
        <p:txBody>
          <a:bodyPr lIns="0" tIns="0" rIns="0" bIns="0" rtlCol="0" anchor="t">
            <a:spAutoFit/>
          </a:bodyPr>
          <a:lstStyle/>
          <a:p>
            <a:pPr algn="ctr">
              <a:lnSpc>
                <a:spcPts val="5194"/>
              </a:lnSpc>
            </a:pPr>
            <a:r>
              <a:rPr lang="en-US" sz="3710" b="1">
                <a:solidFill>
                  <a:srgbClr val="FCFCFD"/>
                </a:solidFill>
                <a:latin typeface="Poppins Bold"/>
                <a:ea typeface="Poppins Bold"/>
                <a:cs typeface="Poppins Bold"/>
                <a:sym typeface="Poppins Bold"/>
              </a:rPr>
              <a:t>15k</a:t>
            </a:r>
          </a:p>
        </p:txBody>
      </p:sp>
      <p:grpSp>
        <p:nvGrpSpPr>
          <p:cNvPr id="41" name="Group 41"/>
          <p:cNvGrpSpPr/>
          <p:nvPr/>
        </p:nvGrpSpPr>
        <p:grpSpPr>
          <a:xfrm>
            <a:off x="14226503" y="6146405"/>
            <a:ext cx="1375091" cy="1375091"/>
            <a:chOff x="0" y="0"/>
            <a:chExt cx="1833455" cy="1833455"/>
          </a:xfrm>
        </p:grpSpPr>
        <p:sp>
          <p:nvSpPr>
            <p:cNvPr id="42" name="Freeform 42"/>
            <p:cNvSpPr/>
            <p:nvPr/>
          </p:nvSpPr>
          <p:spPr>
            <a:xfrm>
              <a:off x="0" y="0"/>
              <a:ext cx="1833455" cy="1833455"/>
            </a:xfrm>
            <a:custGeom>
              <a:avLst/>
              <a:gdLst/>
              <a:ahLst/>
              <a:cxnLst/>
              <a:rect l="l" t="t" r="r" b="b"/>
              <a:pathLst>
                <a:path w="1833455" h="1833455">
                  <a:moveTo>
                    <a:pt x="0" y="0"/>
                  </a:moveTo>
                  <a:lnTo>
                    <a:pt x="1833455" y="0"/>
                  </a:lnTo>
                  <a:lnTo>
                    <a:pt x="1833455" y="1833455"/>
                  </a:lnTo>
                  <a:lnTo>
                    <a:pt x="0" y="1833455"/>
                  </a:lnTo>
                  <a:lnTo>
                    <a:pt x="0" y="0"/>
                  </a:lnTo>
                  <a:close/>
                </a:path>
              </a:pathLst>
            </a:custGeom>
            <a:blipFill>
              <a:blip>
                <a:extLst>
                  <a:ext uri="{96DAC541-7B7A-43D3-8B79-37D633B846F1}">
                    <asvg:svgBlip xmlns:asvg="http://schemas.microsoft.com/office/drawing/2016/SVG/main" r:embed="rId10"/>
                  </a:ext>
                </a:extLst>
              </a:blip>
              <a:stretch>
                <a:fillRect/>
              </a:stretch>
            </a:blipFill>
          </p:spPr>
        </p:sp>
        <p:sp>
          <p:nvSpPr>
            <p:cNvPr id="43" name="TextBox 43"/>
            <p:cNvSpPr txBox="1"/>
            <p:nvPr/>
          </p:nvSpPr>
          <p:spPr>
            <a:xfrm>
              <a:off x="363341" y="427365"/>
              <a:ext cx="1106773" cy="864426"/>
            </a:xfrm>
            <a:prstGeom prst="rect">
              <a:avLst/>
            </a:prstGeom>
          </p:spPr>
          <p:txBody>
            <a:bodyPr lIns="0" tIns="0" rIns="0" bIns="0" rtlCol="0" anchor="t">
              <a:spAutoFit/>
            </a:bodyPr>
            <a:lstStyle/>
            <a:p>
              <a:pPr algn="ctr">
                <a:lnSpc>
                  <a:spcPts val="5194"/>
                </a:lnSpc>
              </a:pPr>
              <a:r>
                <a:rPr lang="en-US" sz="3710" b="1">
                  <a:solidFill>
                    <a:srgbClr val="FCFCFD"/>
                  </a:solidFill>
                  <a:latin typeface="Poppins Bold"/>
                  <a:ea typeface="Poppins Bold"/>
                  <a:cs typeface="Poppins Bold"/>
                  <a:sym typeface="Poppins Bold"/>
                </a:rPr>
                <a:t>10k</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16635" y="0"/>
            <a:ext cx="10678955" cy="10287000"/>
            <a:chOff x="0" y="0"/>
            <a:chExt cx="2812564" cy="2709333"/>
          </a:xfrm>
        </p:grpSpPr>
        <p:sp>
          <p:nvSpPr>
            <p:cNvPr id="3" name="Freeform 3"/>
            <p:cNvSpPr/>
            <p:nvPr/>
          </p:nvSpPr>
          <p:spPr>
            <a:xfrm>
              <a:off x="0" y="0"/>
              <a:ext cx="2812564" cy="2709333"/>
            </a:xfrm>
            <a:custGeom>
              <a:avLst/>
              <a:gdLst/>
              <a:ahLst/>
              <a:cxnLst/>
              <a:rect l="l" t="t" r="r" b="b"/>
              <a:pathLst>
                <a:path w="2812564" h="2709333">
                  <a:moveTo>
                    <a:pt x="0" y="0"/>
                  </a:moveTo>
                  <a:lnTo>
                    <a:pt x="2812564" y="0"/>
                  </a:lnTo>
                  <a:lnTo>
                    <a:pt x="2812564" y="2709333"/>
                  </a:lnTo>
                  <a:lnTo>
                    <a:pt x="0" y="2709333"/>
                  </a:lnTo>
                  <a:close/>
                </a:path>
              </a:pathLst>
            </a:custGeom>
            <a:solidFill>
              <a:srgbClr val="EEE3C2"/>
            </a:solidFill>
          </p:spPr>
        </p:sp>
        <p:sp>
          <p:nvSpPr>
            <p:cNvPr id="4" name="TextBox 4"/>
            <p:cNvSpPr txBox="1"/>
            <p:nvPr/>
          </p:nvSpPr>
          <p:spPr>
            <a:xfrm>
              <a:off x="0" y="-57150"/>
              <a:ext cx="2812564" cy="276648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5" name="Freeform 5"/>
          <p:cNvSpPr/>
          <p:nvPr/>
        </p:nvSpPr>
        <p:spPr>
          <a:xfrm>
            <a:off x="1028700" y="473494"/>
            <a:ext cx="1191207" cy="1194192"/>
          </a:xfrm>
          <a:custGeom>
            <a:avLst/>
            <a:gdLst/>
            <a:ahLst/>
            <a:cxnLst/>
            <a:rect l="l" t="t" r="r" b="b"/>
            <a:pathLst>
              <a:path w="1191207" h="1194192">
                <a:moveTo>
                  <a:pt x="0" y="0"/>
                </a:moveTo>
                <a:lnTo>
                  <a:pt x="1191207" y="0"/>
                </a:lnTo>
                <a:lnTo>
                  <a:pt x="1191207" y="1194193"/>
                </a:lnTo>
                <a:lnTo>
                  <a:pt x="0" y="1194193"/>
                </a:lnTo>
                <a:lnTo>
                  <a:pt x="0" y="0"/>
                </a:lnTo>
                <a:close/>
              </a:path>
            </a:pathLst>
          </a:custGeom>
          <a:blipFill>
            <a:blip r:embed="rId2"/>
            <a:stretch>
              <a:fillRect/>
            </a:stretch>
          </a:blipFill>
        </p:spPr>
      </p:sp>
      <p:sp>
        <p:nvSpPr>
          <p:cNvPr id="6" name="Freeform 6"/>
          <p:cNvSpPr/>
          <p:nvPr/>
        </p:nvSpPr>
        <p:spPr>
          <a:xfrm>
            <a:off x="2219907" y="473494"/>
            <a:ext cx="1127321" cy="1110411"/>
          </a:xfrm>
          <a:custGeom>
            <a:avLst/>
            <a:gdLst/>
            <a:ahLst/>
            <a:cxnLst/>
            <a:rect l="l" t="t" r="r" b="b"/>
            <a:pathLst>
              <a:path w="1127321" h="1110411">
                <a:moveTo>
                  <a:pt x="0" y="0"/>
                </a:moveTo>
                <a:lnTo>
                  <a:pt x="1127321" y="0"/>
                </a:lnTo>
                <a:lnTo>
                  <a:pt x="1127321" y="1110412"/>
                </a:lnTo>
                <a:lnTo>
                  <a:pt x="0" y="1110412"/>
                </a:lnTo>
                <a:lnTo>
                  <a:pt x="0" y="0"/>
                </a:lnTo>
                <a:close/>
              </a:path>
            </a:pathLst>
          </a:custGeom>
          <a:blipFill>
            <a:blip r:embed="rId3"/>
            <a:stretch>
              <a:fillRect/>
            </a:stretch>
          </a:blipFill>
        </p:spPr>
      </p:sp>
      <p:sp>
        <p:nvSpPr>
          <p:cNvPr id="7" name="AutoShape 7"/>
          <p:cNvSpPr/>
          <p:nvPr/>
        </p:nvSpPr>
        <p:spPr>
          <a:xfrm flipV="1">
            <a:off x="3716082" y="473494"/>
            <a:ext cx="0" cy="1194192"/>
          </a:xfrm>
          <a:prstGeom prst="line">
            <a:avLst/>
          </a:prstGeom>
          <a:ln w="38100" cap="flat">
            <a:solidFill>
              <a:srgbClr val="EEE3C2"/>
            </a:solidFill>
            <a:prstDash val="solid"/>
            <a:headEnd type="none" w="sm" len="sm"/>
            <a:tailEnd type="none" w="sm" len="sm"/>
          </a:ln>
        </p:spPr>
      </p:sp>
      <p:grpSp>
        <p:nvGrpSpPr>
          <p:cNvPr id="8" name="Group 8"/>
          <p:cNvGrpSpPr/>
          <p:nvPr/>
        </p:nvGrpSpPr>
        <p:grpSpPr>
          <a:xfrm>
            <a:off x="847579" y="3098111"/>
            <a:ext cx="6124911" cy="6124911"/>
            <a:chOff x="0" y="0"/>
            <a:chExt cx="13716000" cy="13716000"/>
          </a:xfrm>
        </p:grpSpPr>
        <p:sp>
          <p:nvSpPr>
            <p:cNvPr id="9" name="Freeform 9"/>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4"/>
              <a:stretch>
                <a:fillRect/>
              </a:stretch>
            </a:blipFill>
          </p:spPr>
        </p:sp>
      </p:grpSp>
      <p:sp>
        <p:nvSpPr>
          <p:cNvPr id="10" name="Freeform 10"/>
          <p:cNvSpPr/>
          <p:nvPr/>
        </p:nvSpPr>
        <p:spPr>
          <a:xfrm>
            <a:off x="8135570" y="1992893"/>
            <a:ext cx="9893320" cy="7265407"/>
          </a:xfrm>
          <a:custGeom>
            <a:avLst/>
            <a:gdLst/>
            <a:ahLst/>
            <a:cxnLst/>
            <a:rect l="l" t="t" r="r" b="b"/>
            <a:pathLst>
              <a:path w="9893320" h="7265407">
                <a:moveTo>
                  <a:pt x="0" y="0"/>
                </a:moveTo>
                <a:lnTo>
                  <a:pt x="9893320" y="0"/>
                </a:lnTo>
                <a:lnTo>
                  <a:pt x="9893320" y="7265407"/>
                </a:lnTo>
                <a:lnTo>
                  <a:pt x="0" y="7265407"/>
                </a:lnTo>
                <a:lnTo>
                  <a:pt x="0" y="0"/>
                </a:lnTo>
                <a:close/>
              </a:path>
            </a:pathLst>
          </a:custGeom>
          <a:blipFill>
            <a:blip r:embed="rId5"/>
            <a:stretch>
              <a:fillRect/>
            </a:stretch>
          </a:blipFill>
        </p:spPr>
      </p:sp>
      <p:sp>
        <p:nvSpPr>
          <p:cNvPr id="11" name="TextBox 11"/>
          <p:cNvSpPr txBox="1"/>
          <p:nvPr/>
        </p:nvSpPr>
        <p:spPr>
          <a:xfrm>
            <a:off x="8669598" y="309909"/>
            <a:ext cx="8825263" cy="1066800"/>
          </a:xfrm>
          <a:prstGeom prst="rect">
            <a:avLst/>
          </a:prstGeom>
        </p:spPr>
        <p:txBody>
          <a:bodyPr lIns="0" tIns="0" rIns="0" bIns="0" rtlCol="0" anchor="t">
            <a:spAutoFit/>
          </a:bodyPr>
          <a:lstStyle/>
          <a:p>
            <a:pPr marL="0" lvl="0" indent="0" algn="ctr">
              <a:lnSpc>
                <a:spcPts val="8400"/>
              </a:lnSpc>
            </a:pPr>
            <a:r>
              <a:rPr lang="en-US" sz="7000" spc="-350">
                <a:solidFill>
                  <a:srgbClr val="000000"/>
                </a:solidFill>
                <a:latin typeface="DM Serif Display"/>
                <a:ea typeface="DM Serif Display"/>
                <a:cs typeface="DM Serif Display"/>
                <a:sym typeface="DM Serif Display"/>
              </a:rPr>
              <a:t>Komposisi dan Manfaat</a:t>
            </a:r>
          </a:p>
        </p:txBody>
      </p:sp>
      <p:sp>
        <p:nvSpPr>
          <p:cNvPr id="12" name="TextBox 12"/>
          <p:cNvSpPr txBox="1"/>
          <p:nvPr/>
        </p:nvSpPr>
        <p:spPr>
          <a:xfrm>
            <a:off x="3949722" y="317060"/>
            <a:ext cx="1180009" cy="909623"/>
          </a:xfrm>
          <a:prstGeom prst="rect">
            <a:avLst/>
          </a:prstGeom>
        </p:spPr>
        <p:txBody>
          <a:bodyPr lIns="0" tIns="0" rIns="0" bIns="0" rtlCol="0" anchor="t">
            <a:spAutoFit/>
          </a:bodyPr>
          <a:lstStyle/>
          <a:p>
            <a:pPr algn="ctr">
              <a:lnSpc>
                <a:spcPts val="7088"/>
              </a:lnSpc>
            </a:pPr>
            <a:r>
              <a:rPr lang="en-US" sz="5063" b="1">
                <a:solidFill>
                  <a:srgbClr val="000000"/>
                </a:solidFill>
                <a:latin typeface="Poppins Bold"/>
                <a:ea typeface="Poppins Bold"/>
                <a:cs typeface="Poppins Bold"/>
                <a:sym typeface="Poppins Bold"/>
              </a:rPr>
              <a:t>UM </a:t>
            </a:r>
          </a:p>
        </p:txBody>
      </p:sp>
      <p:sp>
        <p:nvSpPr>
          <p:cNvPr id="13" name="TextBox 13"/>
          <p:cNvSpPr txBox="1"/>
          <p:nvPr/>
        </p:nvSpPr>
        <p:spPr>
          <a:xfrm>
            <a:off x="5093674" y="478907"/>
            <a:ext cx="2213850" cy="633555"/>
          </a:xfrm>
          <a:prstGeom prst="rect">
            <a:avLst/>
          </a:prstGeom>
        </p:spPr>
        <p:txBody>
          <a:bodyPr lIns="0" tIns="0" rIns="0" bIns="0" rtlCol="0" anchor="t">
            <a:spAutoFit/>
          </a:bodyPr>
          <a:lstStyle/>
          <a:p>
            <a:pPr algn="ctr">
              <a:lnSpc>
                <a:spcPts val="4974"/>
              </a:lnSpc>
            </a:pPr>
            <a:r>
              <a:rPr lang="en-US" sz="3553">
                <a:solidFill>
                  <a:srgbClr val="000000"/>
                </a:solidFill>
                <a:latin typeface="Poppins"/>
                <a:ea typeface="Poppins"/>
                <a:cs typeface="Poppins"/>
                <a:sym typeface="Poppins"/>
              </a:rPr>
              <a:t>Indonesia</a:t>
            </a:r>
          </a:p>
        </p:txBody>
      </p:sp>
      <p:sp>
        <p:nvSpPr>
          <p:cNvPr id="14" name="TextBox 14"/>
          <p:cNvSpPr txBox="1"/>
          <p:nvPr/>
        </p:nvSpPr>
        <p:spPr>
          <a:xfrm>
            <a:off x="4155971" y="1160008"/>
            <a:ext cx="2601244" cy="423898"/>
          </a:xfrm>
          <a:prstGeom prst="rect">
            <a:avLst/>
          </a:prstGeom>
        </p:spPr>
        <p:txBody>
          <a:bodyPr lIns="0" tIns="0" rIns="0" bIns="0" rtlCol="0" anchor="t">
            <a:spAutoFit/>
          </a:bodyPr>
          <a:lstStyle/>
          <a:p>
            <a:pPr algn="ctr">
              <a:lnSpc>
                <a:spcPts val="3284"/>
              </a:lnSpc>
            </a:pPr>
            <a:r>
              <a:rPr lang="en-US" sz="2345" b="1">
                <a:solidFill>
                  <a:srgbClr val="000000"/>
                </a:solidFill>
                <a:latin typeface="Poppins Bold"/>
                <a:ea typeface="Poppins Bold"/>
                <a:cs typeface="Poppins Bold"/>
                <a:sym typeface="Poppins Bold"/>
              </a:rPr>
              <a:t>(UNISMA BEKASI)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03229" y="0"/>
            <a:ext cx="11092361" cy="10287000"/>
            <a:chOff x="0" y="0"/>
            <a:chExt cx="2921445" cy="2709333"/>
          </a:xfrm>
        </p:grpSpPr>
        <p:sp>
          <p:nvSpPr>
            <p:cNvPr id="3" name="Freeform 3"/>
            <p:cNvSpPr/>
            <p:nvPr/>
          </p:nvSpPr>
          <p:spPr>
            <a:xfrm>
              <a:off x="0" y="0"/>
              <a:ext cx="2921445" cy="2709333"/>
            </a:xfrm>
            <a:custGeom>
              <a:avLst/>
              <a:gdLst/>
              <a:ahLst/>
              <a:cxnLst/>
              <a:rect l="l" t="t" r="r" b="b"/>
              <a:pathLst>
                <a:path w="2921445" h="2709333">
                  <a:moveTo>
                    <a:pt x="0" y="0"/>
                  </a:moveTo>
                  <a:lnTo>
                    <a:pt x="2921445" y="0"/>
                  </a:lnTo>
                  <a:lnTo>
                    <a:pt x="2921445" y="2709333"/>
                  </a:lnTo>
                  <a:lnTo>
                    <a:pt x="0" y="2709333"/>
                  </a:lnTo>
                  <a:close/>
                </a:path>
              </a:pathLst>
            </a:custGeom>
            <a:solidFill>
              <a:srgbClr val="EEE3C2"/>
            </a:solidFill>
          </p:spPr>
        </p:sp>
        <p:sp>
          <p:nvSpPr>
            <p:cNvPr id="4" name="TextBox 4"/>
            <p:cNvSpPr txBox="1"/>
            <p:nvPr/>
          </p:nvSpPr>
          <p:spPr>
            <a:xfrm>
              <a:off x="0" y="-57150"/>
              <a:ext cx="2921445" cy="276648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5" name="Freeform 5"/>
          <p:cNvSpPr/>
          <p:nvPr/>
        </p:nvSpPr>
        <p:spPr>
          <a:xfrm>
            <a:off x="1028700" y="473494"/>
            <a:ext cx="1191207" cy="1194192"/>
          </a:xfrm>
          <a:custGeom>
            <a:avLst/>
            <a:gdLst/>
            <a:ahLst/>
            <a:cxnLst/>
            <a:rect l="l" t="t" r="r" b="b"/>
            <a:pathLst>
              <a:path w="1191207" h="1194192">
                <a:moveTo>
                  <a:pt x="0" y="0"/>
                </a:moveTo>
                <a:lnTo>
                  <a:pt x="1191207" y="0"/>
                </a:lnTo>
                <a:lnTo>
                  <a:pt x="1191207" y="1194193"/>
                </a:lnTo>
                <a:lnTo>
                  <a:pt x="0" y="1194193"/>
                </a:lnTo>
                <a:lnTo>
                  <a:pt x="0" y="0"/>
                </a:lnTo>
                <a:close/>
              </a:path>
            </a:pathLst>
          </a:custGeom>
          <a:blipFill>
            <a:blip r:embed="rId2"/>
            <a:stretch>
              <a:fillRect/>
            </a:stretch>
          </a:blipFill>
        </p:spPr>
      </p:sp>
      <p:sp>
        <p:nvSpPr>
          <p:cNvPr id="6" name="Freeform 6"/>
          <p:cNvSpPr/>
          <p:nvPr/>
        </p:nvSpPr>
        <p:spPr>
          <a:xfrm>
            <a:off x="2219907" y="473494"/>
            <a:ext cx="1127321" cy="1110411"/>
          </a:xfrm>
          <a:custGeom>
            <a:avLst/>
            <a:gdLst/>
            <a:ahLst/>
            <a:cxnLst/>
            <a:rect l="l" t="t" r="r" b="b"/>
            <a:pathLst>
              <a:path w="1127321" h="1110411">
                <a:moveTo>
                  <a:pt x="0" y="0"/>
                </a:moveTo>
                <a:lnTo>
                  <a:pt x="1127321" y="0"/>
                </a:lnTo>
                <a:lnTo>
                  <a:pt x="1127321" y="1110412"/>
                </a:lnTo>
                <a:lnTo>
                  <a:pt x="0" y="1110412"/>
                </a:lnTo>
                <a:lnTo>
                  <a:pt x="0" y="0"/>
                </a:lnTo>
                <a:close/>
              </a:path>
            </a:pathLst>
          </a:custGeom>
          <a:blipFill>
            <a:blip r:embed="rId3"/>
            <a:stretch>
              <a:fillRect/>
            </a:stretch>
          </a:blipFill>
        </p:spPr>
      </p:sp>
      <p:sp>
        <p:nvSpPr>
          <p:cNvPr id="7" name="AutoShape 7"/>
          <p:cNvSpPr/>
          <p:nvPr/>
        </p:nvSpPr>
        <p:spPr>
          <a:xfrm flipV="1">
            <a:off x="3716082" y="473494"/>
            <a:ext cx="0" cy="1194192"/>
          </a:xfrm>
          <a:prstGeom prst="line">
            <a:avLst/>
          </a:prstGeom>
          <a:ln w="38100" cap="flat">
            <a:solidFill>
              <a:srgbClr val="EEE3C2"/>
            </a:solidFill>
            <a:prstDash val="solid"/>
            <a:headEnd type="none" w="sm" len="sm"/>
            <a:tailEnd type="none" w="sm" len="sm"/>
          </a:ln>
        </p:spPr>
      </p:sp>
      <p:grpSp>
        <p:nvGrpSpPr>
          <p:cNvPr id="8" name="Group 8"/>
          <p:cNvGrpSpPr/>
          <p:nvPr/>
        </p:nvGrpSpPr>
        <p:grpSpPr>
          <a:xfrm>
            <a:off x="686301" y="3304205"/>
            <a:ext cx="6059564" cy="6059564"/>
            <a:chOff x="0" y="0"/>
            <a:chExt cx="13716000" cy="13716000"/>
          </a:xfrm>
        </p:grpSpPr>
        <p:sp>
          <p:nvSpPr>
            <p:cNvPr id="9" name="Freeform 9"/>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4"/>
              <a:stretch>
                <a:fillRect/>
              </a:stretch>
            </a:blipFill>
          </p:spPr>
        </p:sp>
      </p:grpSp>
      <p:sp>
        <p:nvSpPr>
          <p:cNvPr id="10" name="TextBox 10"/>
          <p:cNvSpPr txBox="1"/>
          <p:nvPr/>
        </p:nvSpPr>
        <p:spPr>
          <a:xfrm>
            <a:off x="470561" y="1996105"/>
            <a:ext cx="6491044" cy="1193800"/>
          </a:xfrm>
          <a:prstGeom prst="rect">
            <a:avLst/>
          </a:prstGeom>
        </p:spPr>
        <p:txBody>
          <a:bodyPr lIns="0" tIns="0" rIns="0" bIns="0" rtlCol="0" anchor="t">
            <a:spAutoFit/>
          </a:bodyPr>
          <a:lstStyle/>
          <a:p>
            <a:pPr marL="0" lvl="0" indent="0" algn="ctr">
              <a:lnSpc>
                <a:spcPts val="9800"/>
              </a:lnSpc>
              <a:spcBef>
                <a:spcPct val="0"/>
              </a:spcBef>
            </a:pPr>
            <a:r>
              <a:rPr lang="en-US" sz="7000" spc="-350">
                <a:solidFill>
                  <a:srgbClr val="000000"/>
                </a:solidFill>
                <a:latin typeface="DM Serif Display"/>
                <a:ea typeface="DM Serif Display"/>
                <a:cs typeface="DM Serif Display"/>
                <a:sym typeface="DM Serif Display"/>
              </a:rPr>
              <a:t>Latar Belakang </a:t>
            </a:r>
          </a:p>
        </p:txBody>
      </p:sp>
      <p:sp>
        <p:nvSpPr>
          <p:cNvPr id="11" name="TextBox 11"/>
          <p:cNvSpPr txBox="1"/>
          <p:nvPr/>
        </p:nvSpPr>
        <p:spPr>
          <a:xfrm>
            <a:off x="3949722" y="317060"/>
            <a:ext cx="1180009" cy="909623"/>
          </a:xfrm>
          <a:prstGeom prst="rect">
            <a:avLst/>
          </a:prstGeom>
        </p:spPr>
        <p:txBody>
          <a:bodyPr lIns="0" tIns="0" rIns="0" bIns="0" rtlCol="0" anchor="t">
            <a:spAutoFit/>
          </a:bodyPr>
          <a:lstStyle/>
          <a:p>
            <a:pPr algn="ctr">
              <a:lnSpc>
                <a:spcPts val="7088"/>
              </a:lnSpc>
            </a:pPr>
            <a:r>
              <a:rPr lang="en-US" sz="5063" b="1">
                <a:solidFill>
                  <a:srgbClr val="000000"/>
                </a:solidFill>
                <a:latin typeface="Poppins Bold"/>
                <a:ea typeface="Poppins Bold"/>
                <a:cs typeface="Poppins Bold"/>
                <a:sym typeface="Poppins Bold"/>
              </a:rPr>
              <a:t>UM </a:t>
            </a:r>
          </a:p>
        </p:txBody>
      </p:sp>
      <p:sp>
        <p:nvSpPr>
          <p:cNvPr id="12" name="TextBox 12"/>
          <p:cNvSpPr txBox="1"/>
          <p:nvPr/>
        </p:nvSpPr>
        <p:spPr>
          <a:xfrm>
            <a:off x="5093674" y="478907"/>
            <a:ext cx="2213850" cy="633555"/>
          </a:xfrm>
          <a:prstGeom prst="rect">
            <a:avLst/>
          </a:prstGeom>
        </p:spPr>
        <p:txBody>
          <a:bodyPr lIns="0" tIns="0" rIns="0" bIns="0" rtlCol="0" anchor="t">
            <a:spAutoFit/>
          </a:bodyPr>
          <a:lstStyle/>
          <a:p>
            <a:pPr algn="ctr">
              <a:lnSpc>
                <a:spcPts val="4974"/>
              </a:lnSpc>
            </a:pPr>
            <a:r>
              <a:rPr lang="en-US" sz="3553">
                <a:solidFill>
                  <a:srgbClr val="000000"/>
                </a:solidFill>
                <a:latin typeface="Poppins"/>
                <a:ea typeface="Poppins"/>
                <a:cs typeface="Poppins"/>
                <a:sym typeface="Poppins"/>
              </a:rPr>
              <a:t>Indonesia</a:t>
            </a:r>
          </a:p>
        </p:txBody>
      </p:sp>
      <p:sp>
        <p:nvSpPr>
          <p:cNvPr id="13" name="TextBox 13"/>
          <p:cNvSpPr txBox="1"/>
          <p:nvPr/>
        </p:nvSpPr>
        <p:spPr>
          <a:xfrm>
            <a:off x="4155971" y="1160008"/>
            <a:ext cx="2601244" cy="423898"/>
          </a:xfrm>
          <a:prstGeom prst="rect">
            <a:avLst/>
          </a:prstGeom>
        </p:spPr>
        <p:txBody>
          <a:bodyPr lIns="0" tIns="0" rIns="0" bIns="0" rtlCol="0" anchor="t">
            <a:spAutoFit/>
          </a:bodyPr>
          <a:lstStyle/>
          <a:p>
            <a:pPr algn="ctr">
              <a:lnSpc>
                <a:spcPts val="3284"/>
              </a:lnSpc>
            </a:pPr>
            <a:r>
              <a:rPr lang="en-US" sz="2345" b="1">
                <a:solidFill>
                  <a:srgbClr val="000000"/>
                </a:solidFill>
                <a:latin typeface="Poppins Bold"/>
                <a:ea typeface="Poppins Bold"/>
                <a:cs typeface="Poppins Bold"/>
                <a:sym typeface="Poppins Bold"/>
              </a:rPr>
              <a:t>(UNISMA BEKASI)</a:t>
            </a:r>
          </a:p>
        </p:txBody>
      </p:sp>
      <p:sp>
        <p:nvSpPr>
          <p:cNvPr id="14" name="TextBox 14"/>
          <p:cNvSpPr txBox="1"/>
          <p:nvPr/>
        </p:nvSpPr>
        <p:spPr>
          <a:xfrm>
            <a:off x="7527054" y="124804"/>
            <a:ext cx="10501095" cy="5429142"/>
          </a:xfrm>
          <a:prstGeom prst="rect">
            <a:avLst/>
          </a:prstGeom>
        </p:spPr>
        <p:txBody>
          <a:bodyPr lIns="0" tIns="0" rIns="0" bIns="0" rtlCol="0" anchor="t">
            <a:spAutoFit/>
          </a:bodyPr>
          <a:lstStyle/>
          <a:p>
            <a:pPr algn="ctr">
              <a:lnSpc>
                <a:spcPts val="4905"/>
              </a:lnSpc>
            </a:pPr>
            <a:r>
              <a:rPr lang="en-US" sz="3504">
                <a:solidFill>
                  <a:srgbClr val="000000"/>
                </a:solidFill>
                <a:latin typeface="DM Serif Display"/>
                <a:ea typeface="DM Serif Display"/>
                <a:cs typeface="DM Serif Display"/>
                <a:sym typeface="DM Serif Display"/>
              </a:rPr>
              <a:t>Permasalahan</a:t>
            </a:r>
          </a:p>
          <a:p>
            <a:pPr marL="540671" lvl="1" indent="-270335" algn="just">
              <a:lnSpc>
                <a:spcPts val="3505"/>
              </a:lnSpc>
              <a:buFont typeface="Arial"/>
              <a:buChar char="•"/>
            </a:pPr>
            <a:r>
              <a:rPr lang="en-US" sz="2504">
                <a:solidFill>
                  <a:srgbClr val="000000"/>
                </a:solidFill>
                <a:latin typeface="Poppins"/>
                <a:ea typeface="Poppins"/>
                <a:cs typeface="Poppins"/>
                <a:sym typeface="Poppins"/>
              </a:rPr>
              <a:t>Masyarakat modern semakin terbiasa mengonsumsi minuman instan yang tinggi gula dan bahan tambahan.</a:t>
            </a:r>
          </a:p>
          <a:p>
            <a:pPr marL="540671" lvl="1" indent="-270335" algn="just">
              <a:lnSpc>
                <a:spcPts val="3505"/>
              </a:lnSpc>
              <a:buFont typeface="Arial"/>
              <a:buChar char="•"/>
            </a:pPr>
            <a:r>
              <a:rPr lang="en-US" sz="2504">
                <a:solidFill>
                  <a:srgbClr val="000000"/>
                </a:solidFill>
                <a:latin typeface="Poppins"/>
                <a:ea typeface="Poppins"/>
                <a:cs typeface="Poppins"/>
                <a:sym typeface="Poppins"/>
              </a:rPr>
              <a:t>Banyak generasi muda masih menganggap jamu hanya untuk orang tua sehingga minat konsumsi jamu cenderung menurun.</a:t>
            </a:r>
          </a:p>
          <a:p>
            <a:pPr marL="540671" lvl="1" indent="-270335" algn="just">
              <a:lnSpc>
                <a:spcPts val="3505"/>
              </a:lnSpc>
              <a:buFont typeface="Arial"/>
              <a:buChar char="•"/>
            </a:pPr>
            <a:r>
              <a:rPr lang="en-US" sz="2504">
                <a:solidFill>
                  <a:srgbClr val="000000"/>
                </a:solidFill>
                <a:latin typeface="Poppins"/>
                <a:ea typeface="Poppins"/>
                <a:cs typeface="Poppins"/>
                <a:sym typeface="Poppins"/>
              </a:rPr>
              <a:t>Jamu tradisional memiliki manfaat kesehatan yang baik, namun belum dikemas dan dipasarkan secara menarik bagi pasar yang lebih luas.</a:t>
            </a:r>
          </a:p>
          <a:p>
            <a:pPr marL="540671" lvl="1" indent="-270335" algn="just">
              <a:lnSpc>
                <a:spcPts val="3505"/>
              </a:lnSpc>
              <a:buFont typeface="Arial"/>
              <a:buChar char="•"/>
            </a:pPr>
            <a:r>
              <a:rPr lang="en-US" sz="2504">
                <a:solidFill>
                  <a:srgbClr val="000000"/>
                </a:solidFill>
                <a:latin typeface="Poppins"/>
                <a:ea typeface="Poppins"/>
                <a:cs typeface="Poppins"/>
                <a:sym typeface="Poppins"/>
              </a:rPr>
              <a:t>Jamu Budeh Mita yang telah bertahan selama 34 tahun masih membutuhkan penguatan branding, kemasan, dan pemasaran digital agar mampu bersaing di era modern.</a:t>
            </a:r>
          </a:p>
        </p:txBody>
      </p:sp>
      <p:sp>
        <p:nvSpPr>
          <p:cNvPr id="15" name="TextBox 15"/>
          <p:cNvSpPr txBox="1"/>
          <p:nvPr/>
        </p:nvSpPr>
        <p:spPr>
          <a:xfrm>
            <a:off x="7527054" y="5819144"/>
            <a:ext cx="10501095" cy="4544056"/>
          </a:xfrm>
          <a:prstGeom prst="rect">
            <a:avLst/>
          </a:prstGeom>
        </p:spPr>
        <p:txBody>
          <a:bodyPr lIns="0" tIns="0" rIns="0" bIns="0" rtlCol="0" anchor="t">
            <a:spAutoFit/>
          </a:bodyPr>
          <a:lstStyle/>
          <a:p>
            <a:pPr algn="ctr">
              <a:lnSpc>
                <a:spcPts val="4900"/>
              </a:lnSpc>
            </a:pPr>
            <a:r>
              <a:rPr lang="en-US" sz="3500">
                <a:solidFill>
                  <a:srgbClr val="000000"/>
                </a:solidFill>
                <a:latin typeface="DM Serif Display"/>
                <a:ea typeface="DM Serif Display"/>
                <a:cs typeface="DM Serif Display"/>
                <a:sym typeface="DM Serif Display"/>
              </a:rPr>
              <a:t>Peluang</a:t>
            </a:r>
          </a:p>
          <a:p>
            <a:pPr marL="539749" lvl="1" indent="-269875" algn="just">
              <a:lnSpc>
                <a:spcPts val="3499"/>
              </a:lnSpc>
              <a:buFont typeface="Arial"/>
              <a:buChar char="•"/>
            </a:pPr>
            <a:r>
              <a:rPr lang="en-US" sz="2499">
                <a:solidFill>
                  <a:srgbClr val="000000"/>
                </a:solidFill>
                <a:latin typeface="Poppins"/>
                <a:ea typeface="Poppins"/>
                <a:cs typeface="Poppins"/>
                <a:sym typeface="Poppins"/>
              </a:rPr>
              <a:t>Tren gaya hidup sehat terus meningkat.</a:t>
            </a:r>
          </a:p>
          <a:p>
            <a:pPr marL="539749" lvl="1" indent="-269875" algn="just">
              <a:lnSpc>
                <a:spcPts val="3499"/>
              </a:lnSpc>
              <a:buFont typeface="Arial"/>
              <a:buChar char="•"/>
            </a:pPr>
            <a:r>
              <a:rPr lang="en-US" sz="2499">
                <a:solidFill>
                  <a:srgbClr val="000000"/>
                </a:solidFill>
                <a:latin typeface="Poppins"/>
                <a:ea typeface="Poppins"/>
                <a:cs typeface="Poppins"/>
                <a:sym typeface="Poppins"/>
              </a:rPr>
              <a:t>Masyarakat mulai mencari minuman alami sebagai alternatif minuman instan.</a:t>
            </a:r>
          </a:p>
          <a:p>
            <a:pPr marL="539749" lvl="1" indent="-269875" algn="just">
              <a:lnSpc>
                <a:spcPts val="3499"/>
              </a:lnSpc>
              <a:buFont typeface="Arial"/>
              <a:buChar char="•"/>
            </a:pPr>
            <a:r>
              <a:rPr lang="en-US" sz="2499">
                <a:solidFill>
                  <a:srgbClr val="000000"/>
                </a:solidFill>
                <a:latin typeface="Poppins"/>
                <a:ea typeface="Poppins"/>
                <a:cs typeface="Poppins"/>
                <a:sym typeface="Poppins"/>
              </a:rPr>
              <a:t>Jamu memiliki manfaat kesehatan yang dapat dinikmati oleh semua kalangan, termasuk generasi muda.</a:t>
            </a:r>
          </a:p>
          <a:p>
            <a:pPr marL="539749" lvl="1" indent="-269875" algn="just">
              <a:lnSpc>
                <a:spcPts val="3499"/>
              </a:lnSpc>
              <a:buFont typeface="Arial"/>
              <a:buChar char="•"/>
            </a:pPr>
            <a:r>
              <a:rPr lang="en-US" sz="2499">
                <a:solidFill>
                  <a:srgbClr val="000000"/>
                </a:solidFill>
                <a:latin typeface="Poppins"/>
                <a:ea typeface="Poppins"/>
                <a:cs typeface="Poppins"/>
                <a:sym typeface="Poppins"/>
              </a:rPr>
              <a:t>Jamu merupakan warisan budaya Indonesia yang perlu dilestarikan dan dikembangkan melalui inovasi kemasan serta pemasaran yang lebih modern.</a:t>
            </a:r>
          </a:p>
          <a:p>
            <a:pPr algn="just">
              <a:lnSpc>
                <a:spcPts val="3430"/>
              </a:lnSpc>
            </a:pPr>
            <a:endParaRPr lang="en-US" sz="2499">
              <a:solidFill>
                <a:srgbClr val="000000"/>
              </a:solidFill>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49606" y="1667687"/>
            <a:ext cx="9806815" cy="8122363"/>
            <a:chOff x="0" y="0"/>
            <a:chExt cx="2582865" cy="2139223"/>
          </a:xfrm>
        </p:grpSpPr>
        <p:sp>
          <p:nvSpPr>
            <p:cNvPr id="3" name="Freeform 3"/>
            <p:cNvSpPr/>
            <p:nvPr/>
          </p:nvSpPr>
          <p:spPr>
            <a:xfrm>
              <a:off x="0" y="0"/>
              <a:ext cx="2582865" cy="2139223"/>
            </a:xfrm>
            <a:custGeom>
              <a:avLst/>
              <a:gdLst/>
              <a:ahLst/>
              <a:cxnLst/>
              <a:rect l="l" t="t" r="r" b="b"/>
              <a:pathLst>
                <a:path w="2582865" h="2139223">
                  <a:moveTo>
                    <a:pt x="0" y="0"/>
                  </a:moveTo>
                  <a:lnTo>
                    <a:pt x="2582865" y="0"/>
                  </a:lnTo>
                  <a:lnTo>
                    <a:pt x="2582865" y="2139223"/>
                  </a:lnTo>
                  <a:lnTo>
                    <a:pt x="0" y="2139223"/>
                  </a:lnTo>
                  <a:close/>
                </a:path>
              </a:pathLst>
            </a:custGeom>
            <a:solidFill>
              <a:srgbClr val="EEE3C2"/>
            </a:solidFill>
          </p:spPr>
        </p:sp>
        <p:sp>
          <p:nvSpPr>
            <p:cNvPr id="4" name="TextBox 4"/>
            <p:cNvSpPr txBox="1"/>
            <p:nvPr/>
          </p:nvSpPr>
          <p:spPr>
            <a:xfrm>
              <a:off x="0" y="-57150"/>
              <a:ext cx="2582865" cy="219637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5" name="AutoShape 5"/>
          <p:cNvSpPr/>
          <p:nvPr/>
        </p:nvSpPr>
        <p:spPr>
          <a:xfrm>
            <a:off x="14874222" y="9229725"/>
            <a:ext cx="1274186" cy="0"/>
          </a:xfrm>
          <a:prstGeom prst="line">
            <a:avLst/>
          </a:prstGeom>
          <a:ln w="28575" cap="flat">
            <a:solidFill>
              <a:srgbClr val="FFFFFF"/>
            </a:solidFill>
            <a:prstDash val="solid"/>
            <a:headEnd type="none" w="sm" len="sm"/>
            <a:tailEnd type="triangle" w="lg" len="med"/>
          </a:ln>
        </p:spPr>
      </p:sp>
      <p:sp>
        <p:nvSpPr>
          <p:cNvPr id="6" name="Freeform 6"/>
          <p:cNvSpPr/>
          <p:nvPr/>
        </p:nvSpPr>
        <p:spPr>
          <a:xfrm>
            <a:off x="1028700" y="473494"/>
            <a:ext cx="1191207" cy="1194192"/>
          </a:xfrm>
          <a:custGeom>
            <a:avLst/>
            <a:gdLst/>
            <a:ahLst/>
            <a:cxnLst/>
            <a:rect l="l" t="t" r="r" b="b"/>
            <a:pathLst>
              <a:path w="1191207" h="1194192">
                <a:moveTo>
                  <a:pt x="0" y="0"/>
                </a:moveTo>
                <a:lnTo>
                  <a:pt x="1191207" y="0"/>
                </a:lnTo>
                <a:lnTo>
                  <a:pt x="1191207" y="1194193"/>
                </a:lnTo>
                <a:lnTo>
                  <a:pt x="0" y="1194193"/>
                </a:lnTo>
                <a:lnTo>
                  <a:pt x="0" y="0"/>
                </a:lnTo>
                <a:close/>
              </a:path>
            </a:pathLst>
          </a:custGeom>
          <a:blipFill>
            <a:blip r:embed="rId2"/>
            <a:stretch>
              <a:fillRect/>
            </a:stretch>
          </a:blipFill>
        </p:spPr>
      </p:sp>
      <p:sp>
        <p:nvSpPr>
          <p:cNvPr id="7" name="Freeform 7"/>
          <p:cNvSpPr/>
          <p:nvPr/>
        </p:nvSpPr>
        <p:spPr>
          <a:xfrm>
            <a:off x="2219907" y="473494"/>
            <a:ext cx="1127321" cy="1110411"/>
          </a:xfrm>
          <a:custGeom>
            <a:avLst/>
            <a:gdLst/>
            <a:ahLst/>
            <a:cxnLst/>
            <a:rect l="l" t="t" r="r" b="b"/>
            <a:pathLst>
              <a:path w="1127321" h="1110411">
                <a:moveTo>
                  <a:pt x="0" y="0"/>
                </a:moveTo>
                <a:lnTo>
                  <a:pt x="1127321" y="0"/>
                </a:lnTo>
                <a:lnTo>
                  <a:pt x="1127321" y="1110412"/>
                </a:lnTo>
                <a:lnTo>
                  <a:pt x="0" y="1110412"/>
                </a:lnTo>
                <a:lnTo>
                  <a:pt x="0" y="0"/>
                </a:lnTo>
                <a:close/>
              </a:path>
            </a:pathLst>
          </a:custGeom>
          <a:blipFill>
            <a:blip r:embed="rId3"/>
            <a:stretch>
              <a:fillRect/>
            </a:stretch>
          </a:blipFill>
        </p:spPr>
      </p:sp>
      <p:sp>
        <p:nvSpPr>
          <p:cNvPr id="8" name="AutoShape 8"/>
          <p:cNvSpPr/>
          <p:nvPr/>
        </p:nvSpPr>
        <p:spPr>
          <a:xfrm flipV="1">
            <a:off x="3716082" y="473494"/>
            <a:ext cx="0" cy="1194192"/>
          </a:xfrm>
          <a:prstGeom prst="line">
            <a:avLst/>
          </a:prstGeom>
          <a:ln w="38100" cap="flat">
            <a:solidFill>
              <a:srgbClr val="EEE3C2"/>
            </a:solidFill>
            <a:prstDash val="solid"/>
            <a:headEnd type="none" w="sm" len="sm"/>
            <a:tailEnd type="none" w="sm" len="sm"/>
          </a:ln>
        </p:spPr>
      </p:sp>
      <p:sp>
        <p:nvSpPr>
          <p:cNvPr id="9" name="TextBox 9"/>
          <p:cNvSpPr txBox="1"/>
          <p:nvPr/>
        </p:nvSpPr>
        <p:spPr>
          <a:xfrm>
            <a:off x="9555622" y="340144"/>
            <a:ext cx="6594783" cy="1184275"/>
          </a:xfrm>
          <a:prstGeom prst="rect">
            <a:avLst/>
          </a:prstGeom>
        </p:spPr>
        <p:txBody>
          <a:bodyPr lIns="0" tIns="0" rIns="0" bIns="0" rtlCol="0" anchor="t">
            <a:spAutoFit/>
          </a:bodyPr>
          <a:lstStyle/>
          <a:p>
            <a:pPr marL="0" lvl="0" indent="0" algn="ctr">
              <a:lnSpc>
                <a:spcPts val="9799"/>
              </a:lnSpc>
              <a:spcBef>
                <a:spcPct val="0"/>
              </a:spcBef>
            </a:pPr>
            <a:r>
              <a:rPr lang="en-US" sz="6999" spc="-349">
                <a:solidFill>
                  <a:srgbClr val="000000"/>
                </a:solidFill>
                <a:latin typeface="DM Serif Display"/>
                <a:ea typeface="DM Serif Display"/>
                <a:cs typeface="DM Serif Display"/>
                <a:sym typeface="DM Serif Display"/>
              </a:rPr>
              <a:t>Tujuan</a:t>
            </a:r>
          </a:p>
        </p:txBody>
      </p:sp>
      <p:sp>
        <p:nvSpPr>
          <p:cNvPr id="10" name="TextBox 10"/>
          <p:cNvSpPr txBox="1"/>
          <p:nvPr/>
        </p:nvSpPr>
        <p:spPr>
          <a:xfrm>
            <a:off x="4124624" y="330619"/>
            <a:ext cx="1180009" cy="909623"/>
          </a:xfrm>
          <a:prstGeom prst="rect">
            <a:avLst/>
          </a:prstGeom>
        </p:spPr>
        <p:txBody>
          <a:bodyPr lIns="0" tIns="0" rIns="0" bIns="0" rtlCol="0" anchor="t">
            <a:spAutoFit/>
          </a:bodyPr>
          <a:lstStyle/>
          <a:p>
            <a:pPr algn="ctr">
              <a:lnSpc>
                <a:spcPts val="7088"/>
              </a:lnSpc>
            </a:pPr>
            <a:r>
              <a:rPr lang="en-US" sz="5063" b="1">
                <a:solidFill>
                  <a:srgbClr val="000000"/>
                </a:solidFill>
                <a:latin typeface="Poppins Bold"/>
                <a:ea typeface="Poppins Bold"/>
                <a:cs typeface="Poppins Bold"/>
                <a:sym typeface="Poppins Bold"/>
              </a:rPr>
              <a:t>UM </a:t>
            </a:r>
          </a:p>
        </p:txBody>
      </p:sp>
      <p:sp>
        <p:nvSpPr>
          <p:cNvPr id="11" name="TextBox 11"/>
          <p:cNvSpPr txBox="1"/>
          <p:nvPr/>
        </p:nvSpPr>
        <p:spPr>
          <a:xfrm>
            <a:off x="5268576" y="492466"/>
            <a:ext cx="2213850" cy="633555"/>
          </a:xfrm>
          <a:prstGeom prst="rect">
            <a:avLst/>
          </a:prstGeom>
        </p:spPr>
        <p:txBody>
          <a:bodyPr lIns="0" tIns="0" rIns="0" bIns="0" rtlCol="0" anchor="t">
            <a:spAutoFit/>
          </a:bodyPr>
          <a:lstStyle/>
          <a:p>
            <a:pPr algn="ctr">
              <a:lnSpc>
                <a:spcPts val="4974"/>
              </a:lnSpc>
            </a:pPr>
            <a:r>
              <a:rPr lang="en-US" sz="3553">
                <a:solidFill>
                  <a:srgbClr val="000000"/>
                </a:solidFill>
                <a:latin typeface="Poppins"/>
                <a:ea typeface="Poppins"/>
                <a:cs typeface="Poppins"/>
                <a:sym typeface="Poppins"/>
              </a:rPr>
              <a:t>Indonesia</a:t>
            </a:r>
          </a:p>
        </p:txBody>
      </p:sp>
      <p:sp>
        <p:nvSpPr>
          <p:cNvPr id="12" name="TextBox 12"/>
          <p:cNvSpPr txBox="1"/>
          <p:nvPr/>
        </p:nvSpPr>
        <p:spPr>
          <a:xfrm>
            <a:off x="4048703" y="1139949"/>
            <a:ext cx="2601244" cy="423898"/>
          </a:xfrm>
          <a:prstGeom prst="rect">
            <a:avLst/>
          </a:prstGeom>
        </p:spPr>
        <p:txBody>
          <a:bodyPr lIns="0" tIns="0" rIns="0" bIns="0" rtlCol="0" anchor="t">
            <a:spAutoFit/>
          </a:bodyPr>
          <a:lstStyle/>
          <a:p>
            <a:pPr algn="ctr">
              <a:lnSpc>
                <a:spcPts val="3284"/>
              </a:lnSpc>
            </a:pPr>
            <a:r>
              <a:rPr lang="en-US" sz="2345" b="1">
                <a:solidFill>
                  <a:srgbClr val="000000"/>
                </a:solidFill>
                <a:latin typeface="Poppins Bold"/>
                <a:ea typeface="Poppins Bold"/>
                <a:cs typeface="Poppins Bold"/>
                <a:sym typeface="Poppins Bold"/>
              </a:rPr>
              <a:t>(UNISMA BEKASI)</a:t>
            </a:r>
          </a:p>
        </p:txBody>
      </p:sp>
      <p:sp>
        <p:nvSpPr>
          <p:cNvPr id="13" name="TextBox 13"/>
          <p:cNvSpPr txBox="1"/>
          <p:nvPr/>
        </p:nvSpPr>
        <p:spPr>
          <a:xfrm>
            <a:off x="8167304" y="1881128"/>
            <a:ext cx="9371420" cy="7899397"/>
          </a:xfrm>
          <a:prstGeom prst="rect">
            <a:avLst/>
          </a:prstGeom>
        </p:spPr>
        <p:txBody>
          <a:bodyPr lIns="0" tIns="0" rIns="0" bIns="0" rtlCol="0" anchor="t">
            <a:spAutoFit/>
          </a:bodyPr>
          <a:lstStyle/>
          <a:p>
            <a:pPr algn="just">
              <a:lnSpc>
                <a:spcPts val="3500"/>
              </a:lnSpc>
            </a:pPr>
            <a:r>
              <a:rPr lang="en-US" sz="2500" b="1">
                <a:solidFill>
                  <a:srgbClr val="000000"/>
                </a:solidFill>
                <a:latin typeface="Poppins Bold"/>
                <a:ea typeface="Poppins Bold"/>
                <a:cs typeface="Poppins Bold"/>
                <a:sym typeface="Poppins Bold"/>
              </a:rPr>
              <a:t>Sasaran yang Ingin Dicapai:</a:t>
            </a:r>
          </a:p>
          <a:p>
            <a:pPr marL="539774" lvl="1" indent="-269887" algn="just">
              <a:lnSpc>
                <a:spcPts val="3500"/>
              </a:lnSpc>
              <a:buAutoNum type="arabicPeriod"/>
            </a:pPr>
            <a:r>
              <a:rPr lang="en-US" sz="2500">
                <a:solidFill>
                  <a:srgbClr val="000000"/>
                </a:solidFill>
                <a:latin typeface="Poppins"/>
                <a:ea typeface="Poppins"/>
                <a:cs typeface="Poppins"/>
                <a:sym typeface="Poppins"/>
              </a:rPr>
              <a:t>Meningkatkan daya saing Jamu Budeh Mita sebagai produk minuman herbal tradisional yang modern dan berkualitas.</a:t>
            </a:r>
          </a:p>
          <a:p>
            <a:pPr marL="539774" lvl="1" indent="-269887" algn="just">
              <a:lnSpc>
                <a:spcPts val="3500"/>
              </a:lnSpc>
              <a:buAutoNum type="arabicPeriod"/>
            </a:pPr>
            <a:r>
              <a:rPr lang="en-US" sz="2500">
                <a:solidFill>
                  <a:srgbClr val="000000"/>
                </a:solidFill>
                <a:latin typeface="Poppins"/>
                <a:ea typeface="Poppins"/>
                <a:cs typeface="Poppins"/>
                <a:sym typeface="Poppins"/>
              </a:rPr>
              <a:t>Melakukan rebranding kemasan dan identitas produk agar lebih menarik bagi berbagai kalangan, khususnya generasi muda.</a:t>
            </a:r>
          </a:p>
          <a:p>
            <a:pPr marL="539774" lvl="1" indent="-269887" algn="just">
              <a:lnSpc>
                <a:spcPts val="3500"/>
              </a:lnSpc>
              <a:buAutoNum type="arabicPeriod"/>
            </a:pPr>
            <a:r>
              <a:rPr lang="en-US" sz="2500">
                <a:solidFill>
                  <a:srgbClr val="000000"/>
                </a:solidFill>
                <a:latin typeface="Poppins"/>
                <a:ea typeface="Poppins"/>
                <a:cs typeface="Poppins"/>
                <a:sym typeface="Poppins"/>
              </a:rPr>
              <a:t>Mendukung pengurusan legalitas usaha melalui PIRT dan Sertifikasi Halal untuk meningkatkan kepercayaan konsumen.</a:t>
            </a:r>
          </a:p>
          <a:p>
            <a:pPr marL="539774" lvl="1" indent="-269887" algn="just">
              <a:lnSpc>
                <a:spcPts val="3500"/>
              </a:lnSpc>
              <a:buAutoNum type="arabicPeriod"/>
            </a:pPr>
            <a:r>
              <a:rPr lang="en-US" sz="2500">
                <a:solidFill>
                  <a:srgbClr val="000000"/>
                </a:solidFill>
                <a:latin typeface="Poppins"/>
                <a:ea typeface="Poppins"/>
                <a:cs typeface="Poppins"/>
                <a:sym typeface="Poppins"/>
              </a:rPr>
              <a:t>Memperluas jangkauan pemasaran melalui pemanfaatan media digital dan media sosial.</a:t>
            </a:r>
          </a:p>
          <a:p>
            <a:pPr marL="539774" lvl="1" indent="-269887" algn="just">
              <a:lnSpc>
                <a:spcPts val="3500"/>
              </a:lnSpc>
              <a:buAutoNum type="arabicPeriod"/>
            </a:pPr>
            <a:r>
              <a:rPr lang="en-US" sz="2500">
                <a:solidFill>
                  <a:srgbClr val="000000"/>
                </a:solidFill>
                <a:latin typeface="Poppins"/>
                <a:ea typeface="Poppins"/>
                <a:cs typeface="Poppins"/>
                <a:sym typeface="Poppins"/>
              </a:rPr>
              <a:t>Meningkatkan penjualan dan memperluas pangsa pasar produk Jamu Budeh Mita.</a:t>
            </a:r>
          </a:p>
          <a:p>
            <a:pPr marL="539774" lvl="1" indent="-269887" algn="just">
              <a:lnSpc>
                <a:spcPts val="3500"/>
              </a:lnSpc>
              <a:buAutoNum type="arabicPeriod"/>
            </a:pPr>
            <a:r>
              <a:rPr lang="en-US" sz="2500">
                <a:solidFill>
                  <a:srgbClr val="000000"/>
                </a:solidFill>
                <a:latin typeface="Poppins"/>
                <a:ea typeface="Poppins"/>
                <a:cs typeface="Poppins"/>
                <a:sym typeface="Poppins"/>
              </a:rPr>
              <a:t>Menjaga keberlanjutan usaha keluarga yang telah bertahan selama 34 tahun sekaligus melestarikan budaya minum jamu di Indonesia.</a:t>
            </a:r>
          </a:p>
          <a:p>
            <a:pPr algn="just">
              <a:lnSpc>
                <a:spcPts val="3500"/>
              </a:lnSpc>
            </a:pPr>
            <a:endParaRPr lang="en-US" sz="2500">
              <a:solidFill>
                <a:srgbClr val="000000"/>
              </a:solidFill>
              <a:latin typeface="Poppins"/>
              <a:ea typeface="Poppins"/>
              <a:cs typeface="Poppins"/>
              <a:sym typeface="Poppins"/>
            </a:endParaRPr>
          </a:p>
        </p:txBody>
      </p:sp>
      <p:grpSp>
        <p:nvGrpSpPr>
          <p:cNvPr id="14" name="Group 14"/>
          <p:cNvGrpSpPr/>
          <p:nvPr/>
        </p:nvGrpSpPr>
        <p:grpSpPr>
          <a:xfrm>
            <a:off x="686301" y="2839145"/>
            <a:ext cx="6059564" cy="6059564"/>
            <a:chOff x="0" y="0"/>
            <a:chExt cx="13716000" cy="13716000"/>
          </a:xfrm>
        </p:grpSpPr>
        <p:sp>
          <p:nvSpPr>
            <p:cNvPr id="15" name="Freeform 15"/>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4"/>
              <a:stretch>
                <a:fillRect/>
              </a:stretch>
            </a:blipFill>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874222" y="9229725"/>
            <a:ext cx="1274186" cy="0"/>
          </a:xfrm>
          <a:prstGeom prst="line">
            <a:avLst/>
          </a:prstGeom>
          <a:ln w="28575" cap="flat">
            <a:solidFill>
              <a:srgbClr val="FFFFFF"/>
            </a:solidFill>
            <a:prstDash val="solid"/>
            <a:headEnd type="none" w="sm" len="sm"/>
            <a:tailEnd type="triangle" w="lg" len="med"/>
          </a:ln>
        </p:spPr>
      </p:sp>
      <p:sp>
        <p:nvSpPr>
          <p:cNvPr id="3" name="Freeform 3"/>
          <p:cNvSpPr/>
          <p:nvPr/>
        </p:nvSpPr>
        <p:spPr>
          <a:xfrm>
            <a:off x="1028700" y="473494"/>
            <a:ext cx="1191207" cy="1194192"/>
          </a:xfrm>
          <a:custGeom>
            <a:avLst/>
            <a:gdLst/>
            <a:ahLst/>
            <a:cxnLst/>
            <a:rect l="l" t="t" r="r" b="b"/>
            <a:pathLst>
              <a:path w="1191207" h="1194192">
                <a:moveTo>
                  <a:pt x="0" y="0"/>
                </a:moveTo>
                <a:lnTo>
                  <a:pt x="1191207" y="0"/>
                </a:lnTo>
                <a:lnTo>
                  <a:pt x="1191207" y="1194193"/>
                </a:lnTo>
                <a:lnTo>
                  <a:pt x="0" y="1194193"/>
                </a:lnTo>
                <a:lnTo>
                  <a:pt x="0" y="0"/>
                </a:lnTo>
                <a:close/>
              </a:path>
            </a:pathLst>
          </a:custGeom>
          <a:blipFill>
            <a:blip r:embed="rId2"/>
            <a:stretch>
              <a:fillRect/>
            </a:stretch>
          </a:blipFill>
        </p:spPr>
      </p:sp>
      <p:sp>
        <p:nvSpPr>
          <p:cNvPr id="4" name="Freeform 4"/>
          <p:cNvSpPr/>
          <p:nvPr/>
        </p:nvSpPr>
        <p:spPr>
          <a:xfrm>
            <a:off x="2219907" y="473494"/>
            <a:ext cx="1127321" cy="1110411"/>
          </a:xfrm>
          <a:custGeom>
            <a:avLst/>
            <a:gdLst/>
            <a:ahLst/>
            <a:cxnLst/>
            <a:rect l="l" t="t" r="r" b="b"/>
            <a:pathLst>
              <a:path w="1127321" h="1110411">
                <a:moveTo>
                  <a:pt x="0" y="0"/>
                </a:moveTo>
                <a:lnTo>
                  <a:pt x="1127321" y="0"/>
                </a:lnTo>
                <a:lnTo>
                  <a:pt x="1127321" y="1110412"/>
                </a:lnTo>
                <a:lnTo>
                  <a:pt x="0" y="1110412"/>
                </a:lnTo>
                <a:lnTo>
                  <a:pt x="0" y="0"/>
                </a:lnTo>
                <a:close/>
              </a:path>
            </a:pathLst>
          </a:custGeom>
          <a:blipFill>
            <a:blip r:embed="rId3"/>
            <a:stretch>
              <a:fillRect/>
            </a:stretch>
          </a:blipFill>
        </p:spPr>
      </p:sp>
      <p:sp>
        <p:nvSpPr>
          <p:cNvPr id="5" name="AutoShape 5"/>
          <p:cNvSpPr/>
          <p:nvPr/>
        </p:nvSpPr>
        <p:spPr>
          <a:xfrm flipV="1">
            <a:off x="3716082" y="473494"/>
            <a:ext cx="0" cy="1194192"/>
          </a:xfrm>
          <a:prstGeom prst="line">
            <a:avLst/>
          </a:prstGeom>
          <a:ln w="38100" cap="flat">
            <a:solidFill>
              <a:srgbClr val="EEE3C2"/>
            </a:solidFill>
            <a:prstDash val="solid"/>
            <a:headEnd type="none" w="sm" len="sm"/>
            <a:tailEnd type="none" w="sm" len="sm"/>
          </a:ln>
        </p:spPr>
      </p:sp>
      <p:grpSp>
        <p:nvGrpSpPr>
          <p:cNvPr id="6" name="Group 6"/>
          <p:cNvGrpSpPr/>
          <p:nvPr/>
        </p:nvGrpSpPr>
        <p:grpSpPr>
          <a:xfrm>
            <a:off x="0" y="2603305"/>
            <a:ext cx="18288000" cy="7641177"/>
            <a:chOff x="0" y="0"/>
            <a:chExt cx="4816593" cy="2012491"/>
          </a:xfrm>
        </p:grpSpPr>
        <p:sp>
          <p:nvSpPr>
            <p:cNvPr id="7" name="Freeform 7"/>
            <p:cNvSpPr/>
            <p:nvPr/>
          </p:nvSpPr>
          <p:spPr>
            <a:xfrm>
              <a:off x="0" y="0"/>
              <a:ext cx="4816592" cy="2012491"/>
            </a:xfrm>
            <a:custGeom>
              <a:avLst/>
              <a:gdLst/>
              <a:ahLst/>
              <a:cxnLst/>
              <a:rect l="l" t="t" r="r" b="b"/>
              <a:pathLst>
                <a:path w="4816592" h="2012491">
                  <a:moveTo>
                    <a:pt x="0" y="0"/>
                  </a:moveTo>
                  <a:lnTo>
                    <a:pt x="4816592" y="0"/>
                  </a:lnTo>
                  <a:lnTo>
                    <a:pt x="4816592" y="2012491"/>
                  </a:lnTo>
                  <a:lnTo>
                    <a:pt x="0" y="2012491"/>
                  </a:lnTo>
                  <a:close/>
                </a:path>
              </a:pathLst>
            </a:custGeom>
            <a:solidFill>
              <a:srgbClr val="EEE3C2"/>
            </a:solidFill>
          </p:spPr>
        </p:sp>
        <p:sp>
          <p:nvSpPr>
            <p:cNvPr id="8" name="TextBox 8"/>
            <p:cNvSpPr txBox="1"/>
            <p:nvPr/>
          </p:nvSpPr>
          <p:spPr>
            <a:xfrm>
              <a:off x="0" y="-57150"/>
              <a:ext cx="4816593" cy="2069641"/>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9" name="Freeform 9"/>
          <p:cNvSpPr/>
          <p:nvPr/>
        </p:nvSpPr>
        <p:spPr>
          <a:xfrm>
            <a:off x="2431729" y="9354872"/>
            <a:ext cx="967777" cy="965357"/>
          </a:xfrm>
          <a:custGeom>
            <a:avLst/>
            <a:gdLst/>
            <a:ahLst/>
            <a:cxnLst/>
            <a:rect l="l" t="t" r="r" b="b"/>
            <a:pathLst>
              <a:path w="967777" h="965357">
                <a:moveTo>
                  <a:pt x="0" y="0"/>
                </a:moveTo>
                <a:lnTo>
                  <a:pt x="967777" y="0"/>
                </a:lnTo>
                <a:lnTo>
                  <a:pt x="967777" y="965357"/>
                </a:lnTo>
                <a:lnTo>
                  <a:pt x="0" y="965357"/>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0" name="Freeform 10"/>
          <p:cNvSpPr/>
          <p:nvPr/>
        </p:nvSpPr>
        <p:spPr>
          <a:xfrm>
            <a:off x="341125" y="9123919"/>
            <a:ext cx="1526329" cy="1522513"/>
          </a:xfrm>
          <a:custGeom>
            <a:avLst/>
            <a:gdLst/>
            <a:ahLst/>
            <a:cxnLst/>
            <a:rect l="l" t="t" r="r" b="b"/>
            <a:pathLst>
              <a:path w="1526329" h="1522513">
                <a:moveTo>
                  <a:pt x="0" y="0"/>
                </a:moveTo>
                <a:lnTo>
                  <a:pt x="1526329" y="0"/>
                </a:lnTo>
                <a:lnTo>
                  <a:pt x="1526329" y="1522513"/>
                </a:lnTo>
                <a:lnTo>
                  <a:pt x="0" y="1522513"/>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11" name="Freeform 11"/>
          <p:cNvSpPr/>
          <p:nvPr/>
        </p:nvSpPr>
        <p:spPr>
          <a:xfrm>
            <a:off x="411154" y="3481179"/>
            <a:ext cx="4060200" cy="4060200"/>
          </a:xfrm>
          <a:custGeom>
            <a:avLst/>
            <a:gdLst/>
            <a:ahLst/>
            <a:cxnLst/>
            <a:rect l="l" t="t" r="r" b="b"/>
            <a:pathLst>
              <a:path w="4060200" h="4060200">
                <a:moveTo>
                  <a:pt x="0" y="0"/>
                </a:moveTo>
                <a:lnTo>
                  <a:pt x="4060200" y="0"/>
                </a:lnTo>
                <a:lnTo>
                  <a:pt x="4060200" y="4060200"/>
                </a:lnTo>
                <a:lnTo>
                  <a:pt x="0" y="4060200"/>
                </a:lnTo>
                <a:lnTo>
                  <a:pt x="0" y="0"/>
                </a:lnTo>
                <a:close/>
              </a:path>
            </a:pathLst>
          </a:custGeom>
          <a:blipFill>
            <a:blip r:embed="rId5"/>
            <a:stretch>
              <a:fillRect/>
            </a:stretch>
          </a:blipFill>
        </p:spPr>
      </p:sp>
      <p:sp>
        <p:nvSpPr>
          <p:cNvPr id="12" name="Freeform 12"/>
          <p:cNvSpPr/>
          <p:nvPr/>
        </p:nvSpPr>
        <p:spPr>
          <a:xfrm>
            <a:off x="4714629" y="2603305"/>
            <a:ext cx="13573371" cy="7716924"/>
          </a:xfrm>
          <a:custGeom>
            <a:avLst/>
            <a:gdLst/>
            <a:ahLst/>
            <a:cxnLst/>
            <a:rect l="l" t="t" r="r" b="b"/>
            <a:pathLst>
              <a:path w="13573371" h="7716924">
                <a:moveTo>
                  <a:pt x="0" y="0"/>
                </a:moveTo>
                <a:lnTo>
                  <a:pt x="13573371" y="0"/>
                </a:lnTo>
                <a:lnTo>
                  <a:pt x="13573371" y="7716924"/>
                </a:lnTo>
                <a:lnTo>
                  <a:pt x="0" y="7716924"/>
                </a:lnTo>
                <a:lnTo>
                  <a:pt x="0" y="0"/>
                </a:lnTo>
                <a:close/>
              </a:path>
            </a:pathLst>
          </a:custGeom>
          <a:blipFill>
            <a:blip r:embed="rId6"/>
            <a:stretch>
              <a:fillRect l="-2557" t="-4566" r="-2557"/>
            </a:stretch>
          </a:blipFill>
        </p:spPr>
      </p:sp>
      <p:sp>
        <p:nvSpPr>
          <p:cNvPr id="13" name="Freeform 13"/>
          <p:cNvSpPr/>
          <p:nvPr/>
        </p:nvSpPr>
        <p:spPr>
          <a:xfrm>
            <a:off x="150126" y="7954461"/>
            <a:ext cx="1908328" cy="1930715"/>
          </a:xfrm>
          <a:custGeom>
            <a:avLst/>
            <a:gdLst/>
            <a:ahLst/>
            <a:cxnLst/>
            <a:rect l="l" t="t" r="r" b="b"/>
            <a:pathLst>
              <a:path w="1908328" h="1930715">
                <a:moveTo>
                  <a:pt x="0" y="0"/>
                </a:moveTo>
                <a:lnTo>
                  <a:pt x="1908327" y="0"/>
                </a:lnTo>
                <a:lnTo>
                  <a:pt x="1908327" y="1930714"/>
                </a:lnTo>
                <a:lnTo>
                  <a:pt x="0" y="1930714"/>
                </a:lnTo>
                <a:lnTo>
                  <a:pt x="0" y="0"/>
                </a:lnTo>
                <a:close/>
              </a:path>
            </a:pathLst>
          </a:custGeom>
          <a:blipFill>
            <a:blip>
              <a:extLst>
                <a:ext uri="{96DAC541-7B7A-43D3-8B79-37D633B846F1}">
                  <asvg:svgBlip xmlns:asvg="http://schemas.microsoft.com/office/drawing/2016/SVG/main" r:embed="rId7"/>
                </a:ext>
              </a:extLst>
            </a:blip>
            <a:stretch>
              <a:fillRect/>
            </a:stretch>
          </a:blipFill>
        </p:spPr>
      </p:sp>
      <p:sp>
        <p:nvSpPr>
          <p:cNvPr id="14" name="Freeform 14"/>
          <p:cNvSpPr/>
          <p:nvPr/>
        </p:nvSpPr>
        <p:spPr>
          <a:xfrm flipH="1">
            <a:off x="2441254" y="8490009"/>
            <a:ext cx="1260881" cy="1395166"/>
          </a:xfrm>
          <a:custGeom>
            <a:avLst/>
            <a:gdLst/>
            <a:ahLst/>
            <a:cxnLst/>
            <a:rect l="l" t="t" r="r" b="b"/>
            <a:pathLst>
              <a:path w="1260881" h="1395166">
                <a:moveTo>
                  <a:pt x="1260882" y="0"/>
                </a:moveTo>
                <a:lnTo>
                  <a:pt x="0" y="0"/>
                </a:lnTo>
                <a:lnTo>
                  <a:pt x="0" y="1395166"/>
                </a:lnTo>
                <a:lnTo>
                  <a:pt x="1260882" y="1395166"/>
                </a:lnTo>
                <a:lnTo>
                  <a:pt x="1260882" y="0"/>
                </a:lnTo>
                <a:close/>
              </a:path>
            </a:pathLst>
          </a:custGeom>
          <a:blipFill>
            <a:blip r:embed="rId8"/>
            <a:stretch>
              <a:fillRect/>
            </a:stretch>
          </a:blipFill>
        </p:spPr>
      </p:sp>
      <p:sp>
        <p:nvSpPr>
          <p:cNvPr id="15" name="TextBox 15"/>
          <p:cNvSpPr txBox="1"/>
          <p:nvPr/>
        </p:nvSpPr>
        <p:spPr>
          <a:xfrm>
            <a:off x="7058451" y="1562912"/>
            <a:ext cx="8885727" cy="863600"/>
          </a:xfrm>
          <a:prstGeom prst="rect">
            <a:avLst/>
          </a:prstGeom>
        </p:spPr>
        <p:txBody>
          <a:bodyPr lIns="0" tIns="0" rIns="0" bIns="0" rtlCol="0" anchor="t">
            <a:spAutoFit/>
          </a:bodyPr>
          <a:lstStyle/>
          <a:p>
            <a:pPr marL="0" lvl="0" indent="0" algn="ctr">
              <a:lnSpc>
                <a:spcPts val="7000"/>
              </a:lnSpc>
              <a:spcBef>
                <a:spcPct val="0"/>
              </a:spcBef>
            </a:pPr>
            <a:r>
              <a:rPr lang="en-US" sz="5000" spc="-250">
                <a:solidFill>
                  <a:srgbClr val="000000"/>
                </a:solidFill>
                <a:latin typeface="DM Serif Display"/>
                <a:ea typeface="DM Serif Display"/>
                <a:cs typeface="DM Serif Display"/>
                <a:sym typeface="DM Serif Display"/>
              </a:rPr>
              <a:t>Business Model Canvas (BMC)</a:t>
            </a:r>
          </a:p>
        </p:txBody>
      </p:sp>
      <p:sp>
        <p:nvSpPr>
          <p:cNvPr id="16" name="TextBox 16"/>
          <p:cNvSpPr txBox="1"/>
          <p:nvPr/>
        </p:nvSpPr>
        <p:spPr>
          <a:xfrm>
            <a:off x="4124624" y="330619"/>
            <a:ext cx="1180009" cy="909623"/>
          </a:xfrm>
          <a:prstGeom prst="rect">
            <a:avLst/>
          </a:prstGeom>
        </p:spPr>
        <p:txBody>
          <a:bodyPr lIns="0" tIns="0" rIns="0" bIns="0" rtlCol="0" anchor="t">
            <a:spAutoFit/>
          </a:bodyPr>
          <a:lstStyle/>
          <a:p>
            <a:pPr algn="ctr">
              <a:lnSpc>
                <a:spcPts val="7088"/>
              </a:lnSpc>
            </a:pPr>
            <a:r>
              <a:rPr lang="en-US" sz="5063" b="1">
                <a:solidFill>
                  <a:srgbClr val="000000"/>
                </a:solidFill>
                <a:latin typeface="Poppins Bold"/>
                <a:ea typeface="Poppins Bold"/>
                <a:cs typeface="Poppins Bold"/>
                <a:sym typeface="Poppins Bold"/>
              </a:rPr>
              <a:t>UM </a:t>
            </a:r>
          </a:p>
        </p:txBody>
      </p:sp>
      <p:sp>
        <p:nvSpPr>
          <p:cNvPr id="17" name="TextBox 17"/>
          <p:cNvSpPr txBox="1"/>
          <p:nvPr/>
        </p:nvSpPr>
        <p:spPr>
          <a:xfrm>
            <a:off x="5268576" y="492466"/>
            <a:ext cx="2213850" cy="633555"/>
          </a:xfrm>
          <a:prstGeom prst="rect">
            <a:avLst/>
          </a:prstGeom>
        </p:spPr>
        <p:txBody>
          <a:bodyPr lIns="0" tIns="0" rIns="0" bIns="0" rtlCol="0" anchor="t">
            <a:spAutoFit/>
          </a:bodyPr>
          <a:lstStyle/>
          <a:p>
            <a:pPr algn="ctr">
              <a:lnSpc>
                <a:spcPts val="4974"/>
              </a:lnSpc>
            </a:pPr>
            <a:r>
              <a:rPr lang="en-US" sz="3553">
                <a:solidFill>
                  <a:srgbClr val="000000"/>
                </a:solidFill>
                <a:latin typeface="Poppins"/>
                <a:ea typeface="Poppins"/>
                <a:cs typeface="Poppins"/>
                <a:sym typeface="Poppins"/>
              </a:rPr>
              <a:t>Indonesia</a:t>
            </a:r>
          </a:p>
        </p:txBody>
      </p:sp>
      <p:sp>
        <p:nvSpPr>
          <p:cNvPr id="18" name="TextBox 18"/>
          <p:cNvSpPr txBox="1"/>
          <p:nvPr/>
        </p:nvSpPr>
        <p:spPr>
          <a:xfrm>
            <a:off x="4048703" y="1139949"/>
            <a:ext cx="2601244" cy="423898"/>
          </a:xfrm>
          <a:prstGeom prst="rect">
            <a:avLst/>
          </a:prstGeom>
        </p:spPr>
        <p:txBody>
          <a:bodyPr lIns="0" tIns="0" rIns="0" bIns="0" rtlCol="0" anchor="t">
            <a:spAutoFit/>
          </a:bodyPr>
          <a:lstStyle/>
          <a:p>
            <a:pPr algn="ctr">
              <a:lnSpc>
                <a:spcPts val="3284"/>
              </a:lnSpc>
            </a:pPr>
            <a:r>
              <a:rPr lang="en-US" sz="2345" b="1">
                <a:solidFill>
                  <a:srgbClr val="000000"/>
                </a:solidFill>
                <a:latin typeface="Poppins Bold"/>
                <a:ea typeface="Poppins Bold"/>
                <a:cs typeface="Poppins Bold"/>
                <a:sym typeface="Poppins Bold"/>
              </a:rPr>
              <a:t>(UNISMA BEKASI)</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1250</Words>
  <Application>Microsoft Office PowerPoint</Application>
  <PresentationFormat>Custom</PresentationFormat>
  <Paragraphs>237</Paragraphs>
  <Slides>17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DM Serif Display</vt:lpstr>
      <vt:lpstr>Arial</vt:lpstr>
      <vt:lpstr>DM Serif Display Italics</vt:lpstr>
      <vt:lpstr>Recoleta 1</vt:lpstr>
      <vt:lpstr>Calibri</vt:lpstr>
      <vt:lpstr>Recoleta 2 Bold</vt:lpstr>
      <vt:lpstr>Poppins</vt:lpstr>
      <vt:lpstr>Playfair Display Bold</vt:lpstr>
      <vt:lpstr>Poppins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Proposal Pitch Deck Jamu Budeh Mita (Manajemen)</dc:title>
  <dc:creator>NURUL HIDAYAH</dc:creator>
  <cp:lastModifiedBy>DAY DREAMY</cp:lastModifiedBy>
  <cp:revision>1</cp:revision>
  <dcterms:created xsi:type="dcterms:W3CDTF">2006-08-16T00:00:00Z</dcterms:created>
  <dcterms:modified xsi:type="dcterms:W3CDTF">2026-06-13T13:31:02Z</dcterms:modified>
  <dc:identifier>DAHMH_SYhWk</dc:identifier>
</cp:coreProperties>
</file>