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310" r:id="rId2"/>
    <p:sldId id="311" r:id="rId3"/>
    <p:sldId id="312" r:id="rId4"/>
    <p:sldId id="300" r:id="rId5"/>
    <p:sldId id="301" r:id="rId6"/>
    <p:sldId id="302" r:id="rId7"/>
    <p:sldId id="303" r:id="rId8"/>
    <p:sldId id="304" r:id="rId9"/>
    <p:sldId id="305" r:id="rId10"/>
    <p:sldId id="306" r:id="rId11"/>
    <p:sldId id="307" r:id="rId12"/>
    <p:sldId id="259" r:id="rId13"/>
    <p:sldId id="260" r:id="rId14"/>
    <p:sldId id="265" r:id="rId15"/>
    <p:sldId id="261" r:id="rId16"/>
    <p:sldId id="262" r:id="rId17"/>
    <p:sldId id="263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80" r:id="rId32"/>
    <p:sldId id="279" r:id="rId33"/>
    <p:sldId id="281" r:id="rId34"/>
    <p:sldId id="283" r:id="rId35"/>
    <p:sldId id="284" r:id="rId36"/>
    <p:sldId id="285" r:id="rId37"/>
    <p:sldId id="286" r:id="rId38"/>
    <p:sldId id="296" r:id="rId39"/>
    <p:sldId id="288" r:id="rId40"/>
    <p:sldId id="287" r:id="rId41"/>
    <p:sldId id="289" r:id="rId42"/>
    <p:sldId id="290" r:id="rId43"/>
    <p:sldId id="291" r:id="rId44"/>
    <p:sldId id="292" r:id="rId45"/>
    <p:sldId id="293" r:id="rId46"/>
    <p:sldId id="294" r:id="rId47"/>
    <p:sldId id="295" r:id="rId48"/>
    <p:sldId id="297" r:id="rId49"/>
    <p:sldId id="298" r:id="rId50"/>
    <p:sldId id="309" r:id="rId51"/>
    <p:sldId id="314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128" autoAdjust="0"/>
  </p:normalViewPr>
  <p:slideViewPr>
    <p:cSldViewPr>
      <p:cViewPr>
        <p:scale>
          <a:sx n="50" d="100"/>
          <a:sy n="50" d="100"/>
        </p:scale>
        <p:origin x="-1872" y="-4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47CC44-9B6F-48C9-8591-30E45B314AD3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7EA2C3-106A-4BAD-A160-1AFE3F051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365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EA2C3-106A-4BAD-A160-1AFE3F0517C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052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EA2C3-106A-4BAD-A160-1AFE3F0517C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815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EA2C3-106A-4BAD-A160-1AFE3F0517C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0520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EA2C3-106A-4BAD-A160-1AFE3F0517C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0520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EA2C3-106A-4BAD-A160-1AFE3F0517C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052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D4974-97D4-4827-95DF-01B14D64D64C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F0275-CCA1-4F0C-9091-C0C09E218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27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D4974-97D4-4827-95DF-01B14D64D64C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F0275-CCA1-4F0C-9091-C0C09E218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823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D4974-97D4-4827-95DF-01B14D64D64C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F0275-CCA1-4F0C-9091-C0C09E218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467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D4974-97D4-4827-95DF-01B14D64D64C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F0275-CCA1-4F0C-9091-C0C09E218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540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D4974-97D4-4827-95DF-01B14D64D64C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F0275-CCA1-4F0C-9091-C0C09E218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070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D4974-97D4-4827-95DF-01B14D64D64C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F0275-CCA1-4F0C-9091-C0C09E218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871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D4974-97D4-4827-95DF-01B14D64D64C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F0275-CCA1-4F0C-9091-C0C09E218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139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D4974-97D4-4827-95DF-01B14D64D64C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F0275-CCA1-4F0C-9091-C0C09E218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517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D4974-97D4-4827-95DF-01B14D64D64C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F0275-CCA1-4F0C-9091-C0C09E218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034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D4974-97D4-4827-95DF-01B14D64D64C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F0275-CCA1-4F0C-9091-C0C09E218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676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D4974-97D4-4827-95DF-01B14D64D64C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F0275-CCA1-4F0C-9091-C0C09E218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790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D4974-97D4-4827-95DF-01B14D64D64C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9F0275-CCA1-4F0C-9091-C0C09E218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675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ditpad.org/tool/id/plagiarism-checker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harzing.com/resources/publish-or-perish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Nastain\Downloads\Orange and White Minimalist Company Profile Present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92696"/>
            <a:ext cx="9108504" cy="565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923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5" r="3074" b="6250"/>
          <a:stretch/>
        </p:blipFill>
        <p:spPr bwMode="auto">
          <a:xfrm>
            <a:off x="251520" y="1340768"/>
            <a:ext cx="8532951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26096" y="432706"/>
            <a:ext cx="6624736" cy="64807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good government OR smart city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5988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0" r="2197" b="260"/>
          <a:stretch/>
        </p:blipFill>
        <p:spPr bwMode="auto">
          <a:xfrm>
            <a:off x="191805" y="1340769"/>
            <a:ext cx="8952195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26096" y="432706"/>
            <a:ext cx="6624736" cy="64807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good government NOT smart city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2436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411760" y="260648"/>
            <a:ext cx="4464496" cy="627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86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377" y="12576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ALAT PENELUSURAN KOLEKSI  </a:t>
            </a:r>
            <a:endParaRPr lang="en-US" sz="3600" b="1" dirty="0"/>
          </a:p>
        </p:txBody>
      </p:sp>
      <p:pic>
        <p:nvPicPr>
          <p:cNvPr id="2051" name="Picture 3" descr="C:\Users\Nastain\Downloads\WhatsApp Image 2023-12-13 at 10.21.30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51"/>
          <a:stretch/>
        </p:blipFill>
        <p:spPr bwMode="auto">
          <a:xfrm>
            <a:off x="755576" y="1281171"/>
            <a:ext cx="5154157" cy="4273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67544" y="548722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Online Public Access Catalog (</a:t>
            </a:r>
            <a:r>
              <a:rPr lang="en-US" sz="3600" b="1" dirty="0" smtClean="0"/>
              <a:t>OPAC</a:t>
            </a:r>
            <a:r>
              <a:rPr lang="en-US" sz="3600" dirty="0" smtClean="0"/>
              <a:t>)</a:t>
            </a:r>
            <a:endParaRPr lang="en-US" sz="3600" b="1" dirty="0"/>
          </a:p>
        </p:txBody>
      </p:sp>
      <p:pic>
        <p:nvPicPr>
          <p:cNvPr id="2052" name="Picture 4" descr="C:\Users\Nastain\Downloads\285949843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7" r="30953" b="1766"/>
          <a:stretch/>
        </p:blipFill>
        <p:spPr bwMode="auto">
          <a:xfrm>
            <a:off x="6012160" y="1255854"/>
            <a:ext cx="2861733" cy="4191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6650938" y="1784440"/>
            <a:ext cx="1584176" cy="3300744"/>
            <a:chOff x="6650938" y="1784440"/>
            <a:chExt cx="1584176" cy="3300744"/>
          </a:xfrm>
        </p:grpSpPr>
        <p:pic>
          <p:nvPicPr>
            <p:cNvPr id="2053" name="Picture 5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81" t="12963" r="28420" b="6250"/>
            <a:stretch/>
          </p:blipFill>
          <p:spPr bwMode="auto">
            <a:xfrm>
              <a:off x="6650938" y="1784440"/>
              <a:ext cx="1584176" cy="2420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4" name="Picture 6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86" t="9607" r="29437" b="9838"/>
            <a:stretch/>
          </p:blipFill>
          <p:spPr bwMode="auto">
            <a:xfrm>
              <a:off x="6650938" y="4005064"/>
              <a:ext cx="1584176" cy="10801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7581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PENELUSURAN BUKU/TEXTBOOK</a:t>
            </a:r>
            <a:endParaRPr lang="en-US" sz="3600" b="1" dirty="0"/>
          </a:p>
        </p:txBody>
      </p:sp>
      <p:sp>
        <p:nvSpPr>
          <p:cNvPr id="4" name="Rounded Rectangle 3"/>
          <p:cNvSpPr/>
          <p:nvPr/>
        </p:nvSpPr>
        <p:spPr>
          <a:xfrm>
            <a:off x="683568" y="1479153"/>
            <a:ext cx="7704856" cy="104630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</a:rPr>
              <a:t>Masuk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ke</a:t>
            </a:r>
            <a:r>
              <a:rPr lang="en-US" b="1" dirty="0" smtClean="0">
                <a:solidFill>
                  <a:schemeClr val="tx1"/>
                </a:solidFill>
              </a:rPr>
              <a:t> Website </a:t>
            </a:r>
            <a:r>
              <a:rPr lang="en-US" b="1" dirty="0" err="1" smtClean="0">
                <a:solidFill>
                  <a:schemeClr val="tx1"/>
                </a:solidFill>
              </a:rPr>
              <a:t>Perpustakaan</a:t>
            </a:r>
            <a:r>
              <a:rPr lang="en-US" b="1" dirty="0" smtClean="0">
                <a:solidFill>
                  <a:schemeClr val="tx1"/>
                </a:solidFill>
              </a:rPr>
              <a:t> https://perpustakaan.unismabekasi.ac.id/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5" t="10625" r="11450" b="33541"/>
          <a:stretch/>
        </p:blipFill>
        <p:spPr bwMode="auto">
          <a:xfrm>
            <a:off x="784272" y="2780928"/>
            <a:ext cx="7503448" cy="3079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971600" y="4581128"/>
            <a:ext cx="1368152" cy="1512168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23528" y="5337212"/>
            <a:ext cx="792088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551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55576" y="260649"/>
            <a:ext cx="7316336" cy="6420094"/>
            <a:chOff x="755576" y="260649"/>
            <a:chExt cx="7316336" cy="6420094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42" t="5001" r="12504" b="58534"/>
            <a:stretch/>
          </p:blipFill>
          <p:spPr bwMode="auto">
            <a:xfrm>
              <a:off x="755576" y="260649"/>
              <a:ext cx="7316336" cy="1949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61" t="17641" r="12480" b="10988"/>
            <a:stretch/>
          </p:blipFill>
          <p:spPr bwMode="auto">
            <a:xfrm>
              <a:off x="883987" y="3877357"/>
              <a:ext cx="7172320" cy="28033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42" t="57903" r="12504" b="8113"/>
            <a:stretch/>
          </p:blipFill>
          <p:spPr bwMode="auto">
            <a:xfrm>
              <a:off x="755576" y="2060848"/>
              <a:ext cx="7316336" cy="18165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" name="Rectangle 6"/>
          <p:cNvSpPr/>
          <p:nvPr/>
        </p:nvSpPr>
        <p:spPr>
          <a:xfrm>
            <a:off x="7380312" y="3140968"/>
            <a:ext cx="691600" cy="432048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2123728" y="908720"/>
            <a:ext cx="2529538" cy="432048"/>
            <a:chOff x="2123728" y="908720"/>
            <a:chExt cx="2529538" cy="432048"/>
          </a:xfrm>
        </p:grpSpPr>
        <p:sp>
          <p:nvSpPr>
            <p:cNvPr id="3" name="Rectangle 2"/>
            <p:cNvSpPr/>
            <p:nvPr/>
          </p:nvSpPr>
          <p:spPr>
            <a:xfrm>
              <a:off x="2123728" y="908720"/>
              <a:ext cx="1728192" cy="432048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H="1">
              <a:off x="3927027" y="1124744"/>
              <a:ext cx="726239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cxnSp>
        <p:nvCxnSpPr>
          <p:cNvPr id="10" name="Straight Arrow Connector 9"/>
          <p:cNvCxnSpPr/>
          <p:nvPr/>
        </p:nvCxnSpPr>
        <p:spPr>
          <a:xfrm flipH="1">
            <a:off x="8172400" y="3365775"/>
            <a:ext cx="726239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557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31640" y="116632"/>
            <a:ext cx="6408712" cy="6552728"/>
            <a:chOff x="1331640" y="116632"/>
            <a:chExt cx="6408712" cy="6552728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61" t="5645" r="11332" b="13333"/>
            <a:stretch/>
          </p:blipFill>
          <p:spPr bwMode="auto">
            <a:xfrm>
              <a:off x="1331640" y="116632"/>
              <a:ext cx="6408712" cy="3704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99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10" t="32291" r="12519" b="12616"/>
            <a:stretch/>
          </p:blipFill>
          <p:spPr bwMode="auto">
            <a:xfrm>
              <a:off x="2948111" y="3843295"/>
              <a:ext cx="4792241" cy="28260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3995936" y="3356992"/>
            <a:ext cx="2145588" cy="288032"/>
            <a:chOff x="2123728" y="908720"/>
            <a:chExt cx="2529538" cy="432048"/>
          </a:xfrm>
        </p:grpSpPr>
        <p:sp>
          <p:nvSpPr>
            <p:cNvPr id="6" name="Rectangle 5"/>
            <p:cNvSpPr/>
            <p:nvPr/>
          </p:nvSpPr>
          <p:spPr>
            <a:xfrm>
              <a:off x="2123728" y="908720"/>
              <a:ext cx="1728192" cy="432048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H="1">
              <a:off x="3927027" y="1124744"/>
              <a:ext cx="726239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4535996" y="5373216"/>
            <a:ext cx="4212468" cy="1080120"/>
            <a:chOff x="2123728" y="908720"/>
            <a:chExt cx="2529538" cy="432048"/>
          </a:xfrm>
        </p:grpSpPr>
        <p:sp>
          <p:nvSpPr>
            <p:cNvPr id="9" name="Rectangle 8"/>
            <p:cNvSpPr/>
            <p:nvPr/>
          </p:nvSpPr>
          <p:spPr>
            <a:xfrm>
              <a:off x="2123728" y="908720"/>
              <a:ext cx="1728192" cy="432048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H="1">
              <a:off x="3927027" y="1124744"/>
              <a:ext cx="726239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5836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perpustakaan.unismabekasi.ac.id/media/koleksibuk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51525"/>
            <a:ext cx="6222546" cy="466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212743" y="461197"/>
            <a:ext cx="6604355" cy="1046308"/>
          </a:xfrm>
          <a:prstGeom prst="round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</a:rPr>
              <a:t>Kemudian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cari</a:t>
            </a:r>
            <a:r>
              <a:rPr lang="en-US" b="1" dirty="0" smtClean="0">
                <a:solidFill>
                  <a:schemeClr val="tx1"/>
                </a:solidFill>
              </a:rPr>
              <a:t>  </a:t>
            </a:r>
            <a:r>
              <a:rPr lang="en-US" b="1" dirty="0" err="1" smtClean="0">
                <a:solidFill>
                  <a:schemeClr val="tx1"/>
                </a:solidFill>
              </a:rPr>
              <a:t>bukunya</a:t>
            </a:r>
            <a:r>
              <a:rPr lang="en-US" b="1" dirty="0" smtClean="0">
                <a:solidFill>
                  <a:schemeClr val="tx1"/>
                </a:solidFill>
              </a:rPr>
              <a:t> di </a:t>
            </a:r>
            <a:r>
              <a:rPr lang="en-US" b="1" dirty="0" err="1" smtClean="0">
                <a:solidFill>
                  <a:schemeClr val="tx1"/>
                </a:solidFill>
              </a:rPr>
              <a:t>Rak</a:t>
            </a:r>
            <a:r>
              <a:rPr lang="en-US" b="1" dirty="0" smtClean="0">
                <a:solidFill>
                  <a:schemeClr val="tx1"/>
                </a:solidFill>
              </a:rPr>
              <a:t>  UPT </a:t>
            </a:r>
            <a:r>
              <a:rPr lang="en-US" b="1" dirty="0" err="1" smtClean="0">
                <a:solidFill>
                  <a:schemeClr val="tx1"/>
                </a:solidFill>
              </a:rPr>
              <a:t>Perpustakaan</a:t>
            </a:r>
            <a:r>
              <a:rPr lang="en-US" b="1" dirty="0" smtClean="0">
                <a:solidFill>
                  <a:schemeClr val="tx1"/>
                </a:solidFill>
              </a:rPr>
              <a:t>  </a:t>
            </a:r>
            <a:r>
              <a:rPr lang="en-US" b="1" dirty="0" err="1" smtClean="0">
                <a:solidFill>
                  <a:schemeClr val="tx1"/>
                </a:solidFill>
              </a:rPr>
              <a:t>kelas</a:t>
            </a:r>
            <a:r>
              <a:rPr lang="en-US" b="1" dirty="0" smtClean="0">
                <a:solidFill>
                  <a:schemeClr val="tx1"/>
                </a:solidFill>
              </a:rPr>
              <a:t>   350  </a:t>
            </a:r>
            <a:r>
              <a:rPr lang="en-US" b="1" dirty="0" err="1" smtClean="0">
                <a:solidFill>
                  <a:schemeClr val="tx1"/>
                </a:solidFill>
              </a:rPr>
              <a:t>atau</a:t>
            </a:r>
            <a:r>
              <a:rPr lang="en-US" b="1" dirty="0" smtClean="0">
                <a:solidFill>
                  <a:schemeClr val="tx1"/>
                </a:solidFill>
              </a:rPr>
              <a:t>  No </a:t>
            </a:r>
            <a:r>
              <a:rPr lang="en-US" b="1" dirty="0" err="1" smtClean="0">
                <a:solidFill>
                  <a:schemeClr val="tx1"/>
                </a:solidFill>
              </a:rPr>
              <a:t>klasifikasi</a:t>
            </a:r>
            <a:r>
              <a:rPr lang="en-US" b="1" dirty="0" smtClean="0">
                <a:solidFill>
                  <a:schemeClr val="tx1"/>
                </a:solidFill>
              </a:rPr>
              <a:t>  350 </a:t>
            </a:r>
            <a:r>
              <a:rPr lang="en-US" b="1" dirty="0">
                <a:solidFill>
                  <a:schemeClr val="tx1"/>
                </a:solidFill>
              </a:rPr>
              <a:t>KUM e</a:t>
            </a:r>
          </a:p>
        </p:txBody>
      </p:sp>
    </p:spTree>
    <p:extLst>
      <p:ext uri="{BB962C8B-B14F-4D97-AF65-F5344CB8AC3E}">
        <p14:creationId xmlns:p14="http://schemas.microsoft.com/office/powerpoint/2010/main" val="149060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PENELUSURAN </a:t>
            </a:r>
            <a:r>
              <a:rPr lang="en-US" sz="3600" dirty="0" smtClean="0"/>
              <a:t>JURNAL CETAK</a:t>
            </a:r>
            <a:endParaRPr lang="en-US" sz="3600" b="1" dirty="0"/>
          </a:p>
        </p:txBody>
      </p:sp>
      <p:sp>
        <p:nvSpPr>
          <p:cNvPr id="4" name="Rounded Rectangle 3"/>
          <p:cNvSpPr/>
          <p:nvPr/>
        </p:nvSpPr>
        <p:spPr>
          <a:xfrm>
            <a:off x="683568" y="1479153"/>
            <a:ext cx="7704856" cy="104630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</a:rPr>
              <a:t>Masuk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ke</a:t>
            </a:r>
            <a:r>
              <a:rPr lang="en-US" b="1" dirty="0" smtClean="0">
                <a:solidFill>
                  <a:schemeClr val="tx1"/>
                </a:solidFill>
              </a:rPr>
              <a:t> Website </a:t>
            </a:r>
            <a:r>
              <a:rPr lang="en-US" b="1" dirty="0" err="1" smtClean="0">
                <a:solidFill>
                  <a:schemeClr val="tx1"/>
                </a:solidFill>
              </a:rPr>
              <a:t>Perpustakaan</a:t>
            </a:r>
            <a:r>
              <a:rPr lang="en-US" b="1" dirty="0" smtClean="0">
                <a:solidFill>
                  <a:schemeClr val="tx1"/>
                </a:solidFill>
              </a:rPr>
              <a:t> https://perpustakaan.unismabekasi.ac.id/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5" t="10625" r="11450" b="33541"/>
          <a:stretch/>
        </p:blipFill>
        <p:spPr bwMode="auto">
          <a:xfrm>
            <a:off x="784272" y="2780928"/>
            <a:ext cx="7503448" cy="3079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619672" y="4581128"/>
            <a:ext cx="1872208" cy="1279316"/>
            <a:chOff x="323528" y="4581128"/>
            <a:chExt cx="2016224" cy="1512168"/>
          </a:xfrm>
        </p:grpSpPr>
        <p:sp>
          <p:nvSpPr>
            <p:cNvPr id="5" name="Oval 4"/>
            <p:cNvSpPr/>
            <p:nvPr/>
          </p:nvSpPr>
          <p:spPr>
            <a:xfrm>
              <a:off x="971600" y="4581128"/>
              <a:ext cx="1368152" cy="1512168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323528" y="5337212"/>
              <a:ext cx="792088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66342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2" t="5324" r="10591" b="14815"/>
          <a:stretch/>
        </p:blipFill>
        <p:spPr bwMode="auto">
          <a:xfrm>
            <a:off x="107504" y="269776"/>
            <a:ext cx="8795412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51520" y="1124744"/>
            <a:ext cx="4896544" cy="432048"/>
            <a:chOff x="2123728" y="908720"/>
            <a:chExt cx="2529538" cy="432048"/>
          </a:xfrm>
        </p:grpSpPr>
        <p:sp>
          <p:nvSpPr>
            <p:cNvPr id="4" name="Rectangle 3"/>
            <p:cNvSpPr/>
            <p:nvPr/>
          </p:nvSpPr>
          <p:spPr>
            <a:xfrm>
              <a:off x="2123728" y="908720"/>
              <a:ext cx="1728192" cy="432048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Arrow Connector 4"/>
            <p:cNvCxnSpPr/>
            <p:nvPr/>
          </p:nvCxnSpPr>
          <p:spPr>
            <a:xfrm flipH="1">
              <a:off x="3927027" y="1124744"/>
              <a:ext cx="726239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7462756" y="4653136"/>
            <a:ext cx="1440160" cy="432048"/>
            <a:chOff x="2123728" y="908720"/>
            <a:chExt cx="2529538" cy="432048"/>
          </a:xfrm>
        </p:grpSpPr>
        <p:sp>
          <p:nvSpPr>
            <p:cNvPr id="9" name="Rectangle 8"/>
            <p:cNvSpPr/>
            <p:nvPr/>
          </p:nvSpPr>
          <p:spPr>
            <a:xfrm>
              <a:off x="2123728" y="908720"/>
              <a:ext cx="1728192" cy="432048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H="1">
              <a:off x="3927027" y="1124744"/>
              <a:ext cx="726239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7113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Nastain\Pictures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627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8" t="14352" r="21262" b="6250"/>
          <a:stretch/>
        </p:blipFill>
        <p:spPr bwMode="auto">
          <a:xfrm>
            <a:off x="1175238" y="692696"/>
            <a:ext cx="7210036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3275856" y="1340768"/>
            <a:ext cx="4896544" cy="432048"/>
            <a:chOff x="2123728" y="908720"/>
            <a:chExt cx="2529538" cy="432048"/>
          </a:xfrm>
        </p:grpSpPr>
        <p:sp>
          <p:nvSpPr>
            <p:cNvPr id="4" name="Rectangle 3"/>
            <p:cNvSpPr/>
            <p:nvPr/>
          </p:nvSpPr>
          <p:spPr>
            <a:xfrm>
              <a:off x="2123728" y="908720"/>
              <a:ext cx="1728192" cy="432048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Arrow Connector 4"/>
            <p:cNvCxnSpPr/>
            <p:nvPr/>
          </p:nvCxnSpPr>
          <p:spPr>
            <a:xfrm flipH="1">
              <a:off x="3927027" y="1124744"/>
              <a:ext cx="726239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6" name="Group 5"/>
          <p:cNvGrpSpPr/>
          <p:nvPr/>
        </p:nvGrpSpPr>
        <p:grpSpPr>
          <a:xfrm>
            <a:off x="3851920" y="4869160"/>
            <a:ext cx="5184576" cy="432048"/>
            <a:chOff x="2123728" y="908720"/>
            <a:chExt cx="2529538" cy="432048"/>
          </a:xfrm>
        </p:grpSpPr>
        <p:sp>
          <p:nvSpPr>
            <p:cNvPr id="7" name="Rectangle 6"/>
            <p:cNvSpPr/>
            <p:nvPr/>
          </p:nvSpPr>
          <p:spPr>
            <a:xfrm>
              <a:off x="2123728" y="908720"/>
              <a:ext cx="1728192" cy="432048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H="1">
              <a:off x="3927027" y="1124744"/>
              <a:ext cx="726239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3260065" y="2564904"/>
            <a:ext cx="3361132" cy="360040"/>
            <a:chOff x="2123728" y="908720"/>
            <a:chExt cx="2529538" cy="432048"/>
          </a:xfrm>
        </p:grpSpPr>
        <p:sp>
          <p:nvSpPr>
            <p:cNvPr id="10" name="Rectangle 9"/>
            <p:cNvSpPr/>
            <p:nvPr/>
          </p:nvSpPr>
          <p:spPr>
            <a:xfrm>
              <a:off x="2123728" y="908720"/>
              <a:ext cx="1728192" cy="432048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>
              <a:off x="3927027" y="1124744"/>
              <a:ext cx="726239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4711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Nastain\Downloads\WhatsApp Image 2023-12-13 at 10.21.30 (1)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3917425" cy="517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Nastain\Downloads\WhatsApp Image 2023-12-13 at 10.21.30 (2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32656"/>
            <a:ext cx="4023972" cy="531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109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4" t="11343" r="10720" b="35879"/>
          <a:stretch/>
        </p:blipFill>
        <p:spPr bwMode="auto">
          <a:xfrm>
            <a:off x="539552" y="836712"/>
            <a:ext cx="7958778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777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r="3692" b="6249"/>
          <a:stretch/>
        </p:blipFill>
        <p:spPr bwMode="auto">
          <a:xfrm>
            <a:off x="179511" y="498824"/>
            <a:ext cx="8768033" cy="4514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8811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Nastain\Downloads\407291167_3510625125846350_3319404739978216976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60648"/>
            <a:ext cx="3600400" cy="949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628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3" t="38195" r="31544" b="28009"/>
          <a:stretch/>
        </p:blipFill>
        <p:spPr bwMode="auto">
          <a:xfrm>
            <a:off x="179512" y="1554252"/>
            <a:ext cx="8362799" cy="280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714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C:\Users\Nastain\Downloads\White and Black Simple Business Book Cover (1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68" y="916307"/>
            <a:ext cx="2598336" cy="4146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69" t="17548" r="12557" b="11058"/>
          <a:stretch/>
        </p:blipFill>
        <p:spPr bwMode="auto">
          <a:xfrm>
            <a:off x="3779912" y="916307"/>
            <a:ext cx="4988678" cy="4146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091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4" t="15278" r="11371" b="6250"/>
          <a:stretch/>
        </p:blipFill>
        <p:spPr bwMode="auto">
          <a:xfrm>
            <a:off x="755576" y="824301"/>
            <a:ext cx="7828480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500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" t="10649" r="16317" b="8102"/>
          <a:stretch/>
        </p:blipFill>
        <p:spPr bwMode="auto">
          <a:xfrm>
            <a:off x="323529" y="836712"/>
            <a:ext cx="8352928" cy="4676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19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3" t="13658" r="11241" b="29166"/>
          <a:stretch/>
        </p:blipFill>
        <p:spPr bwMode="auto">
          <a:xfrm>
            <a:off x="467544" y="836712"/>
            <a:ext cx="8138944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6073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Nastain\Downloads\Orange and White Minimalist Company Profile Presentation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20" y="764704"/>
            <a:ext cx="8899376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990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3" t="14120" r="11372" b="8797"/>
          <a:stretch/>
        </p:blipFill>
        <p:spPr bwMode="auto">
          <a:xfrm>
            <a:off x="827584" y="908720"/>
            <a:ext cx="7679680" cy="4349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335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 smtClean="0"/>
              <a:t>PENELUSURAN </a:t>
            </a:r>
            <a:r>
              <a:rPr lang="en-US" sz="3600" dirty="0" err="1" smtClean="0"/>
              <a:t>Karya</a:t>
            </a:r>
            <a:r>
              <a:rPr lang="en-US" sz="3600" dirty="0" smtClean="0"/>
              <a:t> </a:t>
            </a:r>
            <a:r>
              <a:rPr lang="en-US" sz="3600" dirty="0" err="1" smtClean="0"/>
              <a:t>Ilmiah</a:t>
            </a:r>
            <a:r>
              <a:rPr lang="en-US" sz="3600" dirty="0" smtClean="0"/>
              <a:t> </a:t>
            </a:r>
            <a:r>
              <a:rPr lang="en-US" sz="3600" dirty="0" err="1" smtClean="0"/>
              <a:t>Mahasiswa</a:t>
            </a:r>
            <a:r>
              <a:rPr lang="en-US" sz="3600" dirty="0" smtClean="0"/>
              <a:t> </a:t>
            </a:r>
            <a:r>
              <a:rPr lang="en-US" sz="3600" dirty="0" err="1" smtClean="0"/>
              <a:t>Cetak</a:t>
            </a:r>
            <a:endParaRPr lang="en-US" sz="3600" b="1" dirty="0"/>
          </a:p>
        </p:txBody>
      </p:sp>
      <p:sp>
        <p:nvSpPr>
          <p:cNvPr id="4" name="Rounded Rectangle 3"/>
          <p:cNvSpPr/>
          <p:nvPr/>
        </p:nvSpPr>
        <p:spPr>
          <a:xfrm>
            <a:off x="683568" y="1479153"/>
            <a:ext cx="7704856" cy="104630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</a:rPr>
              <a:t>Masuk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ke</a:t>
            </a:r>
            <a:r>
              <a:rPr lang="en-US" b="1" dirty="0" smtClean="0">
                <a:solidFill>
                  <a:schemeClr val="tx1"/>
                </a:solidFill>
              </a:rPr>
              <a:t> Website </a:t>
            </a:r>
            <a:r>
              <a:rPr lang="en-US" b="1" dirty="0" err="1" smtClean="0">
                <a:solidFill>
                  <a:schemeClr val="tx1"/>
                </a:solidFill>
              </a:rPr>
              <a:t>Perpustakaan</a:t>
            </a:r>
            <a:r>
              <a:rPr lang="en-US" b="1" dirty="0" smtClean="0">
                <a:solidFill>
                  <a:schemeClr val="tx1"/>
                </a:solidFill>
              </a:rPr>
              <a:t> https://perpustakaan.unismabekasi.ac.id/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5" t="10625" r="11450" b="33541"/>
          <a:stretch/>
        </p:blipFill>
        <p:spPr bwMode="auto">
          <a:xfrm>
            <a:off x="784272" y="2780928"/>
            <a:ext cx="7503448" cy="3079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2718201" y="4581128"/>
            <a:ext cx="1872208" cy="1279316"/>
            <a:chOff x="323528" y="4581128"/>
            <a:chExt cx="2016224" cy="1512168"/>
          </a:xfrm>
        </p:grpSpPr>
        <p:sp>
          <p:nvSpPr>
            <p:cNvPr id="5" name="Oval 4"/>
            <p:cNvSpPr/>
            <p:nvPr/>
          </p:nvSpPr>
          <p:spPr>
            <a:xfrm>
              <a:off x="971600" y="4581128"/>
              <a:ext cx="1368152" cy="1512168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323528" y="5337212"/>
              <a:ext cx="792088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6055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5" t="4861" r="3042" b="6249"/>
          <a:stretch/>
        </p:blipFill>
        <p:spPr bwMode="auto">
          <a:xfrm>
            <a:off x="539552" y="476673"/>
            <a:ext cx="8022141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765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7" t="12268" r="16317" b="9954"/>
          <a:stretch/>
        </p:blipFill>
        <p:spPr bwMode="auto">
          <a:xfrm>
            <a:off x="323528" y="692696"/>
            <a:ext cx="8443794" cy="5353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236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 smtClean="0"/>
              <a:t>PENELUSURAN </a:t>
            </a:r>
            <a:r>
              <a:rPr lang="en-US" sz="3600" dirty="0" err="1" smtClean="0"/>
              <a:t>Karya</a:t>
            </a:r>
            <a:r>
              <a:rPr lang="en-US" sz="3600" dirty="0" smtClean="0"/>
              <a:t> </a:t>
            </a:r>
            <a:r>
              <a:rPr lang="en-US" sz="3600" dirty="0" err="1" smtClean="0"/>
              <a:t>Ilmiah</a:t>
            </a:r>
            <a:r>
              <a:rPr lang="en-US" sz="3600" dirty="0" smtClean="0"/>
              <a:t> </a:t>
            </a:r>
            <a:r>
              <a:rPr lang="en-US" sz="3600" dirty="0" err="1" smtClean="0"/>
              <a:t>Mahasiswa</a:t>
            </a:r>
            <a:r>
              <a:rPr lang="en-US" sz="3600" dirty="0" smtClean="0"/>
              <a:t> Online/ Repository</a:t>
            </a:r>
            <a:endParaRPr lang="en-US" sz="3600" b="1" dirty="0"/>
          </a:p>
        </p:txBody>
      </p:sp>
      <p:sp>
        <p:nvSpPr>
          <p:cNvPr id="4" name="Rounded Rectangle 3"/>
          <p:cNvSpPr/>
          <p:nvPr/>
        </p:nvSpPr>
        <p:spPr>
          <a:xfrm>
            <a:off x="683568" y="1479153"/>
            <a:ext cx="7704856" cy="104630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</a:rPr>
              <a:t>Masuk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ke</a:t>
            </a:r>
            <a:r>
              <a:rPr lang="en-US" b="1" dirty="0" smtClean="0">
                <a:solidFill>
                  <a:schemeClr val="tx1"/>
                </a:solidFill>
              </a:rPr>
              <a:t> Website </a:t>
            </a:r>
            <a:r>
              <a:rPr lang="en-US" b="1" dirty="0" err="1" smtClean="0">
                <a:solidFill>
                  <a:schemeClr val="tx1"/>
                </a:solidFill>
              </a:rPr>
              <a:t>Perpustakaan</a:t>
            </a:r>
            <a:r>
              <a:rPr lang="en-US" b="1" dirty="0" smtClean="0">
                <a:solidFill>
                  <a:schemeClr val="tx1"/>
                </a:solidFill>
              </a:rPr>
              <a:t> https://perpustakaan.unismabekasi.ac.id/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5" t="10625" r="11450" b="33541"/>
          <a:stretch/>
        </p:blipFill>
        <p:spPr bwMode="auto">
          <a:xfrm>
            <a:off x="784272" y="2780928"/>
            <a:ext cx="7503448" cy="3079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3846390" y="4582639"/>
            <a:ext cx="1872208" cy="1279316"/>
            <a:chOff x="323528" y="4581128"/>
            <a:chExt cx="2016224" cy="1512168"/>
          </a:xfrm>
        </p:grpSpPr>
        <p:sp>
          <p:nvSpPr>
            <p:cNvPr id="5" name="Oval 4"/>
            <p:cNvSpPr/>
            <p:nvPr/>
          </p:nvSpPr>
          <p:spPr>
            <a:xfrm>
              <a:off x="971600" y="4581128"/>
              <a:ext cx="1368152" cy="1512168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323528" y="5337212"/>
              <a:ext cx="792088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3550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" t="7176" r="2781" b="3935"/>
          <a:stretch/>
        </p:blipFill>
        <p:spPr bwMode="auto">
          <a:xfrm>
            <a:off x="395536" y="620689"/>
            <a:ext cx="8464689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682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43" r="5125" b="4166"/>
          <a:stretch/>
        </p:blipFill>
        <p:spPr bwMode="auto">
          <a:xfrm>
            <a:off x="418563" y="764704"/>
            <a:ext cx="8197665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075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" t="9491" r="4213" b="6250"/>
          <a:stretch/>
        </p:blipFill>
        <p:spPr bwMode="auto">
          <a:xfrm>
            <a:off x="340296" y="1052736"/>
            <a:ext cx="8364402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3174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0" r="2262" b="8565"/>
          <a:stretch/>
        </p:blipFill>
        <p:spPr bwMode="auto">
          <a:xfrm>
            <a:off x="251520" y="1040656"/>
            <a:ext cx="8532440" cy="418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708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2" t="18101" r="9502" b="5030"/>
          <a:stretch/>
        </p:blipFill>
        <p:spPr bwMode="auto">
          <a:xfrm>
            <a:off x="684395" y="2299645"/>
            <a:ext cx="7931867" cy="4388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 smtClean="0">
                <a:hlinkClick r:id="rId4"/>
              </a:rPr>
              <a:t>Fasilitas</a:t>
            </a:r>
            <a:r>
              <a:rPr lang="en-US" sz="3200" dirty="0" smtClean="0">
                <a:hlinkClick r:id="rId4"/>
              </a:rPr>
              <a:t> </a:t>
            </a:r>
            <a:r>
              <a:rPr lang="en-US" sz="3200" dirty="0" err="1" smtClean="0">
                <a:hlinkClick r:id="rId4"/>
              </a:rPr>
              <a:t>Cek</a:t>
            </a:r>
            <a:r>
              <a:rPr lang="en-US" sz="3200" dirty="0" smtClean="0">
                <a:hlinkClick r:id="rId4"/>
              </a:rPr>
              <a:t> </a:t>
            </a:r>
            <a:r>
              <a:rPr lang="en-US" sz="3200" dirty="0" err="1" smtClean="0">
                <a:hlinkClick r:id="rId4"/>
              </a:rPr>
              <a:t>Plagiarisme</a:t>
            </a:r>
            <a:endParaRPr lang="en-US" sz="3600" b="1" dirty="0"/>
          </a:p>
        </p:txBody>
      </p:sp>
      <p:sp>
        <p:nvSpPr>
          <p:cNvPr id="4" name="Rounded Rectangle 3"/>
          <p:cNvSpPr/>
          <p:nvPr/>
        </p:nvSpPr>
        <p:spPr>
          <a:xfrm>
            <a:off x="683568" y="1268760"/>
            <a:ext cx="7704856" cy="104630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</a:rPr>
              <a:t>Masuk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ke</a:t>
            </a:r>
            <a:r>
              <a:rPr lang="en-US" b="1" dirty="0" smtClean="0">
                <a:solidFill>
                  <a:schemeClr val="tx1"/>
                </a:solidFill>
              </a:rPr>
              <a:t> Website </a:t>
            </a:r>
            <a:r>
              <a:rPr lang="en-US" b="1" dirty="0" err="1" smtClean="0">
                <a:solidFill>
                  <a:schemeClr val="tx1"/>
                </a:solidFill>
              </a:rPr>
              <a:t>Perpustakaan</a:t>
            </a:r>
            <a:r>
              <a:rPr lang="en-US" b="1" dirty="0" smtClean="0">
                <a:solidFill>
                  <a:schemeClr val="tx1"/>
                </a:solidFill>
              </a:rPr>
              <a:t> https://perpustakaan.unismabekasi.ac.id/</a:t>
            </a:r>
            <a:endParaRPr lang="en-US" b="1" dirty="0">
              <a:solidFill>
                <a:schemeClr val="tx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372200" y="4077072"/>
            <a:ext cx="1872208" cy="1279316"/>
            <a:chOff x="323528" y="4581128"/>
            <a:chExt cx="2016224" cy="1512168"/>
          </a:xfrm>
        </p:grpSpPr>
        <p:sp>
          <p:nvSpPr>
            <p:cNvPr id="5" name="Oval 4"/>
            <p:cNvSpPr/>
            <p:nvPr/>
          </p:nvSpPr>
          <p:spPr>
            <a:xfrm>
              <a:off x="971600" y="4581128"/>
              <a:ext cx="1368152" cy="1512168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323528" y="5337212"/>
              <a:ext cx="792088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33178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8229600" cy="1143000"/>
          </a:xfrm>
        </p:spPr>
        <p:txBody>
          <a:bodyPr/>
          <a:lstStyle/>
          <a:p>
            <a:r>
              <a:rPr lang="en-US" b="1" dirty="0"/>
              <a:t>Reference Management Software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Zotero</a:t>
            </a:r>
            <a:endParaRPr lang="en-US" dirty="0" smtClean="0"/>
          </a:p>
          <a:p>
            <a:r>
              <a:rPr lang="en-US" dirty="0" err="1" smtClean="0"/>
              <a:t>Mendeley</a:t>
            </a:r>
            <a:endParaRPr lang="en-US" dirty="0" smtClean="0"/>
          </a:p>
          <a:p>
            <a:r>
              <a:rPr lang="en-US" dirty="0" smtClean="0"/>
              <a:t>EndNote</a:t>
            </a:r>
          </a:p>
          <a:p>
            <a:r>
              <a:rPr lang="en-US" dirty="0" err="1"/>
              <a:t>VOSviewer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14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1" t="20140" r="9289" b="10648"/>
          <a:stretch/>
        </p:blipFill>
        <p:spPr bwMode="auto">
          <a:xfrm>
            <a:off x="611560" y="1196752"/>
            <a:ext cx="8148879" cy="3910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485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1" r="1480" b="14583"/>
          <a:stretch/>
        </p:blipFill>
        <p:spPr bwMode="auto">
          <a:xfrm>
            <a:off x="323528" y="1484785"/>
            <a:ext cx="8472235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31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4" r="15145" b="9722"/>
          <a:stretch/>
        </p:blipFill>
        <p:spPr bwMode="auto">
          <a:xfrm>
            <a:off x="323528" y="908720"/>
            <a:ext cx="8360995" cy="4616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1713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C:\Users\Nastain\Downloads\kelasliteras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04664"/>
            <a:ext cx="4680520" cy="596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25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1" r="960" b="7870"/>
          <a:stretch/>
        </p:blipFill>
        <p:spPr bwMode="auto">
          <a:xfrm>
            <a:off x="181661" y="692696"/>
            <a:ext cx="8962339" cy="4357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630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1" r="2521" b="25927"/>
          <a:stretch/>
        </p:blipFill>
        <p:spPr bwMode="auto">
          <a:xfrm>
            <a:off x="251520" y="260648"/>
            <a:ext cx="8741267" cy="3244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34" b="36690"/>
          <a:stretch/>
        </p:blipFill>
        <p:spPr bwMode="auto">
          <a:xfrm>
            <a:off x="899592" y="3501008"/>
            <a:ext cx="7704856" cy="1935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44" r="1456" b="35788"/>
          <a:stretch/>
        </p:blipFill>
        <p:spPr bwMode="auto">
          <a:xfrm>
            <a:off x="1860130" y="5237213"/>
            <a:ext cx="5524045" cy="1341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3218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81" y="620688"/>
            <a:ext cx="8655174" cy="4866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012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8659581" cy="486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260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18319"/>
            <a:ext cx="8497827" cy="4777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6992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 r="4994" b="11806"/>
          <a:stretch/>
        </p:blipFill>
        <p:spPr bwMode="auto">
          <a:xfrm>
            <a:off x="467544" y="1052736"/>
            <a:ext cx="8245622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244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Tools </a:t>
            </a:r>
            <a:r>
              <a:rPr lang="en-US" b="1" dirty="0" err="1" smtClean="0"/>
              <a:t>Plagiarisme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Turnitin</a:t>
            </a:r>
            <a:r>
              <a:rPr lang="en-US" dirty="0" smtClean="0"/>
              <a:t> / </a:t>
            </a:r>
            <a:r>
              <a:rPr lang="en-US" dirty="0" err="1" smtClean="0"/>
              <a:t>ithenticate</a:t>
            </a:r>
            <a:endParaRPr lang="en-US" dirty="0" smtClean="0"/>
          </a:p>
          <a:p>
            <a:r>
              <a:rPr lang="en-US" dirty="0" smtClean="0"/>
              <a:t>Plagiarism Checker/</a:t>
            </a:r>
            <a:r>
              <a:rPr lang="en-US" dirty="0" err="1" smtClean="0"/>
              <a:t>grammarly</a:t>
            </a:r>
            <a:endParaRPr lang="en-US" dirty="0" smtClean="0"/>
          </a:p>
          <a:p>
            <a:r>
              <a:rPr lang="en-US" dirty="0" err="1" smtClean="0"/>
              <a:t>Urkund</a:t>
            </a:r>
            <a:endParaRPr lang="en-US" dirty="0" smtClean="0"/>
          </a:p>
          <a:p>
            <a:r>
              <a:rPr lang="en-US" dirty="0" err="1" smtClean="0"/>
              <a:t>Ephorus</a:t>
            </a:r>
            <a:endParaRPr lang="en-US" dirty="0" smtClean="0"/>
          </a:p>
          <a:p>
            <a:r>
              <a:rPr lang="en-US" dirty="0" err="1"/>
              <a:t>Plagscan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52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PRAKTEK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24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Terima-Kasih-Ant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9376"/>
            <a:ext cx="9144000" cy="544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43968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3944" y="6324599"/>
            <a:ext cx="9144000" cy="64807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-3944" y="439688"/>
            <a:ext cx="9144000" cy="43968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75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/>
              <a:t>Alat</a:t>
            </a:r>
            <a:r>
              <a:rPr lang="en-US" b="1" dirty="0"/>
              <a:t> bantu paraphrase free/</a:t>
            </a:r>
            <a:r>
              <a:rPr lang="en-US" b="1" dirty="0" err="1"/>
              <a:t>berbayar</a:t>
            </a:r>
            <a:r>
              <a:rPr lang="en-US" b="1" dirty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b="1" dirty="0"/>
              <a:t>1. Spinner </a:t>
            </a:r>
            <a:r>
              <a:rPr lang="sv-SE" dirty="0"/>
              <a:t>Kunjungi https://spinner.id </a:t>
            </a:r>
            <a:endParaRPr lang="sv-SE" dirty="0" smtClean="0"/>
          </a:p>
          <a:p>
            <a:r>
              <a:rPr lang="sv-SE" b="1" dirty="0"/>
              <a:t>2. SEOMagnifier </a:t>
            </a:r>
            <a:r>
              <a:rPr lang="sv-SE" dirty="0" smtClean="0"/>
              <a:t>Kunjungi https</a:t>
            </a:r>
            <a:r>
              <a:rPr lang="sv-SE" dirty="0"/>
              <a:t>://seomagnifier.com </a:t>
            </a:r>
            <a:endParaRPr lang="sv-SE" dirty="0" smtClean="0"/>
          </a:p>
          <a:p>
            <a:r>
              <a:rPr lang="en-US" b="1" dirty="0"/>
              <a:t>3. </a:t>
            </a:r>
            <a:r>
              <a:rPr lang="en-US" b="1" dirty="0" err="1"/>
              <a:t>Quillbot</a:t>
            </a:r>
            <a:r>
              <a:rPr lang="en-US" b="1" dirty="0"/>
              <a:t> </a:t>
            </a:r>
            <a:r>
              <a:rPr lang="en-US" dirty="0" err="1"/>
              <a:t>Kunjungi</a:t>
            </a:r>
            <a:r>
              <a:rPr lang="en-US" dirty="0"/>
              <a:t> http://quillbot.com </a:t>
            </a:r>
          </a:p>
        </p:txBody>
      </p:sp>
    </p:spTree>
    <p:extLst>
      <p:ext uri="{BB962C8B-B14F-4D97-AF65-F5344CB8AC3E}">
        <p14:creationId xmlns:p14="http://schemas.microsoft.com/office/powerpoint/2010/main" val="341812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 smtClean="0"/>
              <a:t>Teknik Penelusuran Sumber  Referensi </a:t>
            </a:r>
            <a:r>
              <a:rPr lang="en-US" dirty="0" smtClean="0"/>
              <a:t>Digital/</a:t>
            </a:r>
            <a:r>
              <a:rPr lang="en-US" dirty="0" err="1" smtClean="0"/>
              <a:t>Elektronik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 smtClean="0"/>
              <a:t>1. </a:t>
            </a:r>
            <a:r>
              <a:rPr lang="en-US" sz="4000" dirty="0" err="1" smtClean="0"/>
              <a:t>Akses</a:t>
            </a:r>
            <a:r>
              <a:rPr lang="en-US" sz="4000" dirty="0" smtClean="0"/>
              <a:t> </a:t>
            </a:r>
            <a:r>
              <a:rPr lang="en-US" sz="4000" dirty="0" err="1" smtClean="0"/>
              <a:t>Langsung</a:t>
            </a:r>
            <a:r>
              <a:rPr lang="en-US" sz="4000" dirty="0" smtClean="0"/>
              <a:t> </a:t>
            </a:r>
            <a:r>
              <a:rPr lang="en-US" sz="4000" dirty="0" err="1" smtClean="0"/>
              <a:t>ke</a:t>
            </a:r>
            <a:r>
              <a:rPr lang="en-US" sz="4000" dirty="0" smtClean="0"/>
              <a:t> Portal </a:t>
            </a:r>
            <a:r>
              <a:rPr lang="en-US" sz="4000" dirty="0" err="1" smtClean="0"/>
              <a:t>Databasenya</a:t>
            </a:r>
            <a:r>
              <a:rPr lang="en-US" sz="4000" dirty="0" smtClean="0"/>
              <a:t> / </a:t>
            </a:r>
            <a:r>
              <a:rPr lang="en-US" sz="4000" dirty="0" err="1" smtClean="0"/>
              <a:t>Mesin</a:t>
            </a:r>
            <a:r>
              <a:rPr lang="en-US" sz="4000" dirty="0" smtClean="0"/>
              <a:t> </a:t>
            </a:r>
            <a:r>
              <a:rPr lang="en-US" sz="4000" dirty="0" err="1" smtClean="0"/>
              <a:t>Pencarian</a:t>
            </a:r>
            <a:endParaRPr lang="en-US" sz="4000" dirty="0" smtClean="0"/>
          </a:p>
          <a:p>
            <a:r>
              <a:rPr lang="en-US" sz="4000" dirty="0" smtClean="0"/>
              <a:t>2. </a:t>
            </a:r>
            <a:r>
              <a:rPr lang="en-US" sz="4000" dirty="0" err="1" smtClean="0"/>
              <a:t>Bantuan</a:t>
            </a:r>
            <a:r>
              <a:rPr lang="en-US" sz="4000" dirty="0" smtClean="0"/>
              <a:t> </a:t>
            </a:r>
            <a:r>
              <a:rPr lang="en-US" sz="4000" dirty="0" smtClean="0"/>
              <a:t>Tools </a:t>
            </a:r>
            <a:r>
              <a:rPr lang="en-US" sz="4000" dirty="0" smtClean="0"/>
              <a:t>/ </a:t>
            </a:r>
            <a:r>
              <a:rPr lang="en-US" sz="4000" dirty="0" err="1" smtClean="0"/>
              <a:t>Alat</a:t>
            </a:r>
            <a:r>
              <a:rPr lang="en-US" sz="4000" dirty="0" smtClean="0"/>
              <a:t> </a:t>
            </a:r>
            <a:r>
              <a:rPr lang="en-US" sz="4000" dirty="0" err="1" smtClean="0"/>
              <a:t>Pemanen</a:t>
            </a:r>
            <a:r>
              <a:rPr lang="en-US" sz="4000" dirty="0" smtClean="0"/>
              <a:t> Database </a:t>
            </a:r>
            <a:r>
              <a:rPr lang="en-US" sz="4000" dirty="0" err="1" smtClean="0"/>
              <a:t>Literatur</a:t>
            </a:r>
            <a:r>
              <a:rPr lang="en-US" sz="4000" dirty="0" smtClean="0"/>
              <a:t>, </a:t>
            </a:r>
            <a:r>
              <a:rPr lang="en-US" sz="4000" dirty="0" err="1" smtClean="0"/>
              <a:t>Contoh</a:t>
            </a:r>
            <a:r>
              <a:rPr lang="en-US" sz="4000" dirty="0" smtClean="0"/>
              <a:t> POP (</a:t>
            </a:r>
            <a:r>
              <a:rPr lang="en-US" sz="4000" dirty="0" smtClean="0">
                <a:hlinkClick r:id="rId2"/>
              </a:rPr>
              <a:t>Publish </a:t>
            </a:r>
            <a:r>
              <a:rPr lang="en-US" sz="4000" dirty="0">
                <a:hlinkClick r:id="rId2"/>
              </a:rPr>
              <a:t>or </a:t>
            </a:r>
            <a:r>
              <a:rPr lang="en-US" sz="4000" dirty="0" smtClean="0">
                <a:hlinkClick r:id="rId2"/>
              </a:rPr>
              <a:t>Perish)</a:t>
            </a:r>
            <a:endParaRPr lang="en-US" sz="4000" dirty="0">
              <a:hlinkClick r:id="rId2"/>
            </a:endParaRPr>
          </a:p>
          <a:p>
            <a:endParaRPr lang="en-US" sz="40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96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/>
              <a:t>LANGKAH CERDAS MELAKUKAN PENELURURAN INFORMASI ONLINE YANG EFEKTIF MENGGUNAKAN SINTAKS DAN OPERATOR PENCARIAN</a:t>
            </a:r>
            <a:endParaRPr lang="en-US" sz="2000" b="1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" t="6482" r="1175" b="-232"/>
          <a:stretch/>
        </p:blipFill>
        <p:spPr bwMode="auto">
          <a:xfrm>
            <a:off x="755576" y="2204864"/>
            <a:ext cx="7818946" cy="416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59632" y="1340768"/>
            <a:ext cx="6624736" cy="64807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"good government" </a:t>
            </a:r>
            <a:r>
              <a:rPr lang="en-US" sz="3200" dirty="0" err="1" smtClean="0"/>
              <a:t>site:ac.id</a:t>
            </a:r>
            <a:r>
              <a:rPr lang="en-US" sz="3200" dirty="0" smtClean="0"/>
              <a:t> </a:t>
            </a:r>
            <a:r>
              <a:rPr lang="en-US" sz="3200" dirty="0" err="1" smtClean="0"/>
              <a:t>ext:pdf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2680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8" r="2197" b="6250"/>
          <a:stretch/>
        </p:blipFill>
        <p:spPr bwMode="auto">
          <a:xfrm>
            <a:off x="228650" y="1844824"/>
            <a:ext cx="8424936" cy="4313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28750" y="692696"/>
            <a:ext cx="6624736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good government AND smart city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2916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313</TotalTime>
  <Words>199</Words>
  <Application>Microsoft Office PowerPoint</Application>
  <PresentationFormat>On-screen Show (4:3)</PresentationFormat>
  <Paragraphs>42</Paragraphs>
  <Slides>51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Office Theme</vt:lpstr>
      <vt:lpstr>PowerPoint Presentation</vt:lpstr>
      <vt:lpstr>PowerPoint Presentation</vt:lpstr>
      <vt:lpstr>PowerPoint Presentation</vt:lpstr>
      <vt:lpstr>Reference Management Software</vt:lpstr>
      <vt:lpstr>Tools Plagiarisme</vt:lpstr>
      <vt:lpstr>Alat bantu paraphrase free/berbayar </vt:lpstr>
      <vt:lpstr>Teknik Penelusuran Sumber  Referensi Digital/Elektronik</vt:lpstr>
      <vt:lpstr>LANGKAH CERDAS MELAKUKAN PENELURURAN INFORMASI ONLINE YANG EFEKTIF MENGGUNAKAN SINTAKS DAN OPERATOR PENCARIAN</vt:lpstr>
      <vt:lpstr>PowerPoint Presentation</vt:lpstr>
      <vt:lpstr>PowerPoint Presentation</vt:lpstr>
      <vt:lpstr>PowerPoint Presentation</vt:lpstr>
      <vt:lpstr>PowerPoint Presentation</vt:lpstr>
      <vt:lpstr>ALAT PENELUSURAN KOLEKSI  </vt:lpstr>
      <vt:lpstr>PENELUSURAN BUKU/TEXTBOOK</vt:lpstr>
      <vt:lpstr>PowerPoint Presentation</vt:lpstr>
      <vt:lpstr>PowerPoint Presentation</vt:lpstr>
      <vt:lpstr>PowerPoint Presentation</vt:lpstr>
      <vt:lpstr>PENELUSURAN JURNAL CETAK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PENELUSURAN Karya Ilmiah Mahasiswa Cetak</vt:lpstr>
      <vt:lpstr>PowerPoint Presentation</vt:lpstr>
      <vt:lpstr>PowerPoint Presentation</vt:lpstr>
      <vt:lpstr>PENELUSURAN Karya Ilmiah Mahasiswa Online/ Repository</vt:lpstr>
      <vt:lpstr>PowerPoint Presentation</vt:lpstr>
      <vt:lpstr>PowerPoint Presentation</vt:lpstr>
      <vt:lpstr>PowerPoint Presentation</vt:lpstr>
      <vt:lpstr>PowerPoint Presentation</vt:lpstr>
      <vt:lpstr>Fasilitas Cek Plagiarisme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PRAKTEK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Nastain</dc:creator>
  <cp:lastModifiedBy>Nastain</cp:lastModifiedBy>
  <cp:revision>89</cp:revision>
  <dcterms:created xsi:type="dcterms:W3CDTF">2023-12-13T02:01:35Z</dcterms:created>
  <dcterms:modified xsi:type="dcterms:W3CDTF">2023-12-13T09:19:23Z</dcterms:modified>
</cp:coreProperties>
</file>