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</p:sldIdLst>
  <p:sldSz cx="18288000" cy="10287000"/>
  <p:notesSz cx="6858000" cy="9144000"/>
  <p:embeddedFontLst>
    <p:embeddedFont>
      <p:font typeface="Sniglet" charset="1" panose="04070505030100020000"/>
      <p:regular r:id="rId6"/>
    </p:embeddedFont>
    <p:embeddedFont>
      <p:font typeface="Aileron Regular" charset="1" panose="00000500000000000000"/>
      <p:regular r:id="rId7"/>
    </p:embeddedFont>
    <p:embeddedFont>
      <p:font typeface="Aileron Regular Bold" charset="1" panose="00000800000000000000"/>
      <p:regular r:id="rId8"/>
    </p:embeddedFont>
    <p:embeddedFont>
      <p:font typeface="Aileron Regular Italics" charset="1" panose="00000500000000000000"/>
      <p:regular r:id="rId9"/>
    </p:embeddedFont>
    <p:embeddedFont>
      <p:font typeface="Aileron Regular Bold Italics" charset="1" panose="00000800000000000000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  <p:embeddedFont>
      <p:font typeface="Aileron Heavy" charset="1" panose="00000A00000000000000"/>
      <p:regular r:id="rId15"/>
    </p:embeddedFont>
    <p:embeddedFont>
      <p:font typeface="Aileron Heavy Bold" charset="1" panose="00000A00000000000000"/>
      <p:regular r:id="rId16"/>
    </p:embeddedFont>
    <p:embeddedFont>
      <p:font typeface="Aileron Heavy Italics" charset="1" panose="00000A00000000000000"/>
      <p:regular r:id="rId17"/>
    </p:embeddedFont>
    <p:embeddedFont>
      <p:font typeface="Aileron Heavy Bold Italics" charset="1" panose="00000A00000000000000"/>
      <p:regular r:id="rId18"/>
    </p:embeddedFont>
    <p:embeddedFont>
      <p:font typeface="Gliker" charset="1" panose="00000500000000000000"/>
      <p:regular r:id="rId19"/>
    </p:embeddedFont>
    <p:embeddedFont>
      <p:font typeface="Gliker Bold" charset="1" panose="00000800000000000000"/>
      <p:regular r:id="rId20"/>
    </p:embeddedFont>
    <p:embeddedFont>
      <p:font typeface="Gliker Semi-Bold" charset="1" panose="00000700000000000000"/>
      <p:regular r:id="rId21"/>
    </p:embeddedFont>
    <p:embeddedFont>
      <p:font typeface="Gliker Heavy" charset="1" panose="00000A00000000000000"/>
      <p:regular r:id="rId22"/>
    </p:embeddedFont>
    <p:embeddedFont>
      <p:font typeface="Open Sans" charset="1" panose="020B0606030504020204"/>
      <p:regular r:id="rId23"/>
    </p:embeddedFont>
    <p:embeddedFont>
      <p:font typeface="Open Sans Bold" charset="1" panose="020B0806030504020204"/>
      <p:regular r:id="rId24"/>
    </p:embeddedFont>
    <p:embeddedFont>
      <p:font typeface="Open Sans Italics" charset="1" panose="020B0606030504020204"/>
      <p:regular r:id="rId25"/>
    </p:embeddedFont>
    <p:embeddedFont>
      <p:font typeface="Open Sans Bold Italics" charset="1" panose="020B0806030504020204"/>
      <p:regular r:id="rId26"/>
    </p:embeddedFont>
    <p:embeddedFont>
      <p:font typeface="Open Sans Light" charset="1" panose="020B0306030504020204"/>
      <p:regular r:id="rId27"/>
    </p:embeddedFont>
    <p:embeddedFont>
      <p:font typeface="Open Sans Light Italics" charset="1" panose="020B0306030504020204"/>
      <p:regular r:id="rId28"/>
    </p:embeddedFont>
    <p:embeddedFont>
      <p:font typeface="Open Sans Ultra-Bold" charset="1" panose="00000000000000000000"/>
      <p:regular r:id="rId29"/>
    </p:embeddedFont>
    <p:embeddedFont>
      <p:font typeface="Open Sans Ultra-Bold Italic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37" Target="slides/slide7.xml" Type="http://schemas.openxmlformats.org/officeDocument/2006/relationships/slide"/><Relationship Id="rId38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ruangkerja.id/blog/design-thinking" TargetMode="External" Type="http://schemas.openxmlformats.org/officeDocument/2006/relationships/hyperlink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https://medium.com/@vivancentrino34/design-thinking-4e29ca307a23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5833" y="5947580"/>
            <a:ext cx="19119666" cy="5325054"/>
            <a:chOff x="0" y="0"/>
            <a:chExt cx="25492888" cy="71000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716330" y="0"/>
              <a:ext cx="12776559" cy="6705837"/>
            </a:xfrm>
            <a:custGeom>
              <a:avLst/>
              <a:gdLst/>
              <a:ahLst/>
              <a:cxnLst/>
              <a:rect r="r" b="b" t="t" l="l"/>
              <a:pathLst>
                <a:path h="6705837" w="12776559">
                  <a:moveTo>
                    <a:pt x="0" y="0"/>
                  </a:moveTo>
                  <a:lnTo>
                    <a:pt x="12776558" y="0"/>
                  </a:lnTo>
                  <a:lnTo>
                    <a:pt x="12776558" y="6705837"/>
                  </a:lnTo>
                  <a:lnTo>
                    <a:pt x="0" y="6705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90528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776559" cy="7100071"/>
            </a:xfrm>
            <a:custGeom>
              <a:avLst/>
              <a:gdLst/>
              <a:ahLst/>
              <a:cxnLst/>
              <a:rect r="r" b="b" t="t" l="l"/>
              <a:pathLst>
                <a:path h="7100071" w="12776559">
                  <a:moveTo>
                    <a:pt x="0" y="0"/>
                  </a:moveTo>
                  <a:lnTo>
                    <a:pt x="12776559" y="0"/>
                  </a:lnTo>
                  <a:lnTo>
                    <a:pt x="12776559" y="7100071"/>
                  </a:lnTo>
                  <a:lnTo>
                    <a:pt x="0" y="710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-79949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30937" y="8175450"/>
            <a:ext cx="18812032" cy="2302728"/>
            <a:chOff x="0" y="0"/>
            <a:chExt cx="4954609" cy="606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54609" cy="606480"/>
            </a:xfrm>
            <a:custGeom>
              <a:avLst/>
              <a:gdLst/>
              <a:ahLst/>
              <a:cxnLst/>
              <a:rect r="r" b="b" t="t" l="l"/>
              <a:pathLst>
                <a:path h="606480" w="4954609">
                  <a:moveTo>
                    <a:pt x="0" y="0"/>
                  </a:moveTo>
                  <a:lnTo>
                    <a:pt x="4954609" y="0"/>
                  </a:lnTo>
                  <a:lnTo>
                    <a:pt x="4954609" y="606480"/>
                  </a:lnTo>
                  <a:lnTo>
                    <a:pt x="0" y="606480"/>
                  </a:lnTo>
                  <a:close/>
                </a:path>
              </a:pathLst>
            </a:custGeom>
            <a:solidFill>
              <a:srgbClr val="1B1B1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4954609" cy="635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369533" y="4350127"/>
            <a:ext cx="4889767" cy="4908173"/>
          </a:xfrm>
          <a:custGeom>
            <a:avLst/>
            <a:gdLst/>
            <a:ahLst/>
            <a:cxnLst/>
            <a:rect r="r" b="b" t="t" l="l"/>
            <a:pathLst>
              <a:path h="4908173" w="4889767">
                <a:moveTo>
                  <a:pt x="0" y="0"/>
                </a:moveTo>
                <a:lnTo>
                  <a:pt x="4889767" y="0"/>
                </a:lnTo>
                <a:lnTo>
                  <a:pt x="4889767" y="4908173"/>
                </a:lnTo>
                <a:lnTo>
                  <a:pt x="0" y="4908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394892">
            <a:off x="17394770" y="3776270"/>
            <a:ext cx="1245174" cy="579572"/>
          </a:xfrm>
          <a:custGeom>
            <a:avLst/>
            <a:gdLst/>
            <a:ahLst/>
            <a:cxnLst/>
            <a:rect r="r" b="b" t="t" l="l"/>
            <a:pathLst>
              <a:path h="579572" w="1245174">
                <a:moveTo>
                  <a:pt x="0" y="0"/>
                </a:moveTo>
                <a:lnTo>
                  <a:pt x="1245174" y="0"/>
                </a:lnTo>
                <a:lnTo>
                  <a:pt x="1245174" y="579572"/>
                </a:lnTo>
                <a:lnTo>
                  <a:pt x="0" y="579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2618808" y="5520633"/>
            <a:ext cx="673800" cy="853894"/>
          </a:xfrm>
          <a:custGeom>
            <a:avLst/>
            <a:gdLst/>
            <a:ahLst/>
            <a:cxnLst/>
            <a:rect r="r" b="b" t="t" l="l"/>
            <a:pathLst>
              <a:path h="853894" w="673800">
                <a:moveTo>
                  <a:pt x="673800" y="0"/>
                </a:moveTo>
                <a:lnTo>
                  <a:pt x="0" y="0"/>
                </a:lnTo>
                <a:lnTo>
                  <a:pt x="0" y="853894"/>
                </a:lnTo>
                <a:lnTo>
                  <a:pt x="673800" y="853894"/>
                </a:lnTo>
                <a:lnTo>
                  <a:pt x="6738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36482">
            <a:off x="761300" y="3371523"/>
            <a:ext cx="1138478" cy="529910"/>
          </a:xfrm>
          <a:custGeom>
            <a:avLst/>
            <a:gdLst/>
            <a:ahLst/>
            <a:cxnLst/>
            <a:rect r="r" b="b" t="t" l="l"/>
            <a:pathLst>
              <a:path h="529910" w="1138478">
                <a:moveTo>
                  <a:pt x="0" y="0"/>
                </a:moveTo>
                <a:lnTo>
                  <a:pt x="1138478" y="0"/>
                </a:lnTo>
                <a:lnTo>
                  <a:pt x="1138478" y="529910"/>
                </a:lnTo>
                <a:lnTo>
                  <a:pt x="0" y="529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870978" y="625568"/>
            <a:ext cx="1791454" cy="179145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BE2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-790883" y="-916764"/>
            <a:ext cx="3010231" cy="3010231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337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true" flipV="false" rot="0">
            <a:off x="1028700" y="4360639"/>
            <a:ext cx="4713999" cy="4897661"/>
          </a:xfrm>
          <a:custGeom>
            <a:avLst/>
            <a:gdLst/>
            <a:ahLst/>
            <a:cxnLst/>
            <a:rect r="r" b="b" t="t" l="l"/>
            <a:pathLst>
              <a:path h="4897661" w="4713999">
                <a:moveTo>
                  <a:pt x="4713999" y="0"/>
                </a:moveTo>
                <a:lnTo>
                  <a:pt x="0" y="0"/>
                </a:lnTo>
                <a:lnTo>
                  <a:pt x="0" y="4897661"/>
                </a:lnTo>
                <a:lnTo>
                  <a:pt x="4713999" y="4897661"/>
                </a:lnTo>
                <a:lnTo>
                  <a:pt x="47139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799282" y="3453816"/>
            <a:ext cx="7493327" cy="2221530"/>
            <a:chOff x="0" y="0"/>
            <a:chExt cx="1973551" cy="58509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973551" cy="585094"/>
            </a:xfrm>
            <a:custGeom>
              <a:avLst/>
              <a:gdLst/>
              <a:ahLst/>
              <a:cxnLst/>
              <a:rect r="r" b="b" t="t" l="l"/>
              <a:pathLst>
                <a:path h="585094" w="1973551">
                  <a:moveTo>
                    <a:pt x="103318" y="0"/>
                  </a:moveTo>
                  <a:lnTo>
                    <a:pt x="1870234" y="0"/>
                  </a:lnTo>
                  <a:cubicBezTo>
                    <a:pt x="1897635" y="0"/>
                    <a:pt x="1923914" y="10885"/>
                    <a:pt x="1943290" y="30261"/>
                  </a:cubicBezTo>
                  <a:cubicBezTo>
                    <a:pt x="1962666" y="49637"/>
                    <a:pt x="1973551" y="75916"/>
                    <a:pt x="1973551" y="103318"/>
                  </a:cubicBezTo>
                  <a:lnTo>
                    <a:pt x="1973551" y="481777"/>
                  </a:lnTo>
                  <a:cubicBezTo>
                    <a:pt x="1973551" y="509178"/>
                    <a:pt x="1962666" y="535458"/>
                    <a:pt x="1943290" y="554833"/>
                  </a:cubicBezTo>
                  <a:cubicBezTo>
                    <a:pt x="1923914" y="574209"/>
                    <a:pt x="1897635" y="585094"/>
                    <a:pt x="1870234" y="585094"/>
                  </a:cubicBezTo>
                  <a:lnTo>
                    <a:pt x="103318" y="585094"/>
                  </a:lnTo>
                  <a:cubicBezTo>
                    <a:pt x="46257" y="585094"/>
                    <a:pt x="0" y="538838"/>
                    <a:pt x="0" y="481777"/>
                  </a:cubicBezTo>
                  <a:lnTo>
                    <a:pt x="0" y="103318"/>
                  </a:lnTo>
                  <a:cubicBezTo>
                    <a:pt x="0" y="46257"/>
                    <a:pt x="46257" y="0"/>
                    <a:pt x="103318" y="0"/>
                  </a:cubicBezTo>
                  <a:close/>
                </a:path>
              </a:pathLst>
            </a:custGeom>
            <a:solidFill>
              <a:srgbClr val="D8337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1973551" cy="6136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5742699" y="6374527"/>
            <a:ext cx="526677" cy="667448"/>
          </a:xfrm>
          <a:custGeom>
            <a:avLst/>
            <a:gdLst/>
            <a:ahLst/>
            <a:cxnLst/>
            <a:rect r="r" b="b" t="t" l="l"/>
            <a:pathLst>
              <a:path h="667448" w="526677">
                <a:moveTo>
                  <a:pt x="0" y="0"/>
                </a:moveTo>
                <a:lnTo>
                  <a:pt x="526677" y="0"/>
                </a:lnTo>
                <a:lnTo>
                  <a:pt x="526677" y="667448"/>
                </a:lnTo>
                <a:lnTo>
                  <a:pt x="0" y="6674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5499314" y="1521295"/>
            <a:ext cx="743327" cy="743327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83370"/>
              </a:solidFill>
              <a:prstDash val="lgDash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720663" y="588352"/>
            <a:ext cx="1114991" cy="111499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1BE2E"/>
              </a:solidFill>
              <a:prstDash val="lgDash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568264" y="1359490"/>
            <a:ext cx="11151473" cy="1804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80"/>
              </a:lnSpc>
            </a:pPr>
            <a:r>
              <a:rPr lang="en-US" sz="9600">
                <a:solidFill>
                  <a:srgbClr val="1B1B1B"/>
                </a:solidFill>
                <a:latin typeface="Gliker Bold"/>
              </a:rPr>
              <a:t>INNOVATION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02445" y="3817714"/>
            <a:ext cx="7690163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Sniglet"/>
              </a:rPr>
              <a:t>an Introduction by :</a:t>
            </a:r>
          </a:p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Sniglet"/>
              </a:rPr>
              <a:t> Irma Irawati Ibrahim, S.S., M.Kom.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32890">
            <a:off x="15919520" y="2074708"/>
            <a:ext cx="1181415" cy="1032184"/>
          </a:xfrm>
          <a:custGeom>
            <a:avLst/>
            <a:gdLst/>
            <a:ahLst/>
            <a:cxnLst/>
            <a:rect r="r" b="b" t="t" l="l"/>
            <a:pathLst>
              <a:path h="1032184" w="1181415">
                <a:moveTo>
                  <a:pt x="0" y="0"/>
                </a:moveTo>
                <a:lnTo>
                  <a:pt x="1181416" y="0"/>
                </a:lnTo>
                <a:lnTo>
                  <a:pt x="1181416" y="1032184"/>
                </a:lnTo>
                <a:lnTo>
                  <a:pt x="0" y="1032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41695" y="7263356"/>
            <a:ext cx="2037234" cy="1468147"/>
          </a:xfrm>
          <a:custGeom>
            <a:avLst/>
            <a:gdLst/>
            <a:ahLst/>
            <a:cxnLst/>
            <a:rect r="r" b="b" t="t" l="l"/>
            <a:pathLst>
              <a:path h="1468147" w="2037234">
                <a:moveTo>
                  <a:pt x="0" y="0"/>
                </a:moveTo>
                <a:lnTo>
                  <a:pt x="2037234" y="0"/>
                </a:lnTo>
                <a:lnTo>
                  <a:pt x="2037234" y="1468148"/>
                </a:lnTo>
                <a:lnTo>
                  <a:pt x="0" y="1468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86928" y="163013"/>
            <a:ext cx="7342593" cy="4130208"/>
          </a:xfrm>
          <a:custGeom>
            <a:avLst/>
            <a:gdLst/>
            <a:ahLst/>
            <a:cxnLst/>
            <a:rect r="r" b="b" t="t" l="l"/>
            <a:pathLst>
              <a:path h="4130208" w="7342593">
                <a:moveTo>
                  <a:pt x="0" y="0"/>
                </a:moveTo>
                <a:lnTo>
                  <a:pt x="7342593" y="0"/>
                </a:lnTo>
                <a:lnTo>
                  <a:pt x="7342593" y="4130209"/>
                </a:lnTo>
                <a:lnTo>
                  <a:pt x="0" y="4130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291839" y="2558339"/>
            <a:ext cx="6168473" cy="3469766"/>
          </a:xfrm>
          <a:custGeom>
            <a:avLst/>
            <a:gdLst/>
            <a:ahLst/>
            <a:cxnLst/>
            <a:rect r="r" b="b" t="t" l="l"/>
            <a:pathLst>
              <a:path h="3469766" w="6168473">
                <a:moveTo>
                  <a:pt x="0" y="0"/>
                </a:moveTo>
                <a:lnTo>
                  <a:pt x="6168473" y="0"/>
                </a:lnTo>
                <a:lnTo>
                  <a:pt x="6168473" y="3469766"/>
                </a:lnTo>
                <a:lnTo>
                  <a:pt x="0" y="34697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86928" y="5843522"/>
            <a:ext cx="7287440" cy="4099185"/>
          </a:xfrm>
          <a:custGeom>
            <a:avLst/>
            <a:gdLst/>
            <a:ahLst/>
            <a:cxnLst/>
            <a:rect r="r" b="b" t="t" l="l"/>
            <a:pathLst>
              <a:path h="4099185" w="7287440">
                <a:moveTo>
                  <a:pt x="0" y="0"/>
                </a:moveTo>
                <a:lnTo>
                  <a:pt x="7287440" y="0"/>
                </a:lnTo>
                <a:lnTo>
                  <a:pt x="7287440" y="4099185"/>
                </a:lnTo>
                <a:lnTo>
                  <a:pt x="0" y="40991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8365" y="6524159"/>
            <a:ext cx="6077419" cy="3418548"/>
          </a:xfrm>
          <a:custGeom>
            <a:avLst/>
            <a:gdLst/>
            <a:ahLst/>
            <a:cxnLst/>
            <a:rect r="r" b="b" t="t" l="l"/>
            <a:pathLst>
              <a:path h="3418548" w="6077419">
                <a:moveTo>
                  <a:pt x="0" y="0"/>
                </a:moveTo>
                <a:lnTo>
                  <a:pt x="6077419" y="0"/>
                </a:lnTo>
                <a:lnTo>
                  <a:pt x="6077419" y="3418548"/>
                </a:lnTo>
                <a:lnTo>
                  <a:pt x="0" y="34185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78365" y="412521"/>
            <a:ext cx="7137809" cy="2934454"/>
            <a:chOff x="0" y="0"/>
            <a:chExt cx="9517079" cy="391260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9050"/>
              <a:ext cx="9517079" cy="2652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872"/>
                </a:lnSpc>
                <a:spcBef>
                  <a:spcPct val="0"/>
                </a:spcBef>
              </a:pPr>
              <a:r>
                <a:rPr lang="en-US" sz="6400">
                  <a:solidFill>
                    <a:srgbClr val="F3F3F3"/>
                  </a:solidFill>
                  <a:latin typeface="Aileron Heavy Bold"/>
                </a:rPr>
                <a:t>What is INNOVATION?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377356"/>
              <a:ext cx="8177523" cy="535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8365" y="2754789"/>
            <a:ext cx="3230997" cy="2591109"/>
            <a:chOff x="0" y="0"/>
            <a:chExt cx="4307997" cy="345481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307997" cy="21853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82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F3F3F3"/>
                  </a:solidFill>
                  <a:latin typeface="Aileron Heavy"/>
                </a:rPr>
                <a:t>https://www.ideatovalue.com/inno/nickskillicorn/2016/03/innovation-15-experts-share-innovation-definition/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919563"/>
              <a:ext cx="3701634" cy="535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1447" y="4429201"/>
            <a:ext cx="3939728" cy="3342310"/>
          </a:xfrm>
          <a:custGeom>
            <a:avLst/>
            <a:gdLst/>
            <a:ahLst/>
            <a:cxnLst/>
            <a:rect r="r" b="b" t="t" l="l"/>
            <a:pathLst>
              <a:path h="3342310" w="3939728">
                <a:moveTo>
                  <a:pt x="0" y="0"/>
                </a:moveTo>
                <a:lnTo>
                  <a:pt x="3939728" y="0"/>
                </a:lnTo>
                <a:lnTo>
                  <a:pt x="3939728" y="3342311"/>
                </a:lnTo>
                <a:lnTo>
                  <a:pt x="0" y="334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46387" y="2814159"/>
            <a:ext cx="3691551" cy="4469672"/>
          </a:xfrm>
          <a:custGeom>
            <a:avLst/>
            <a:gdLst/>
            <a:ahLst/>
            <a:cxnLst/>
            <a:rect r="r" b="b" t="t" l="l"/>
            <a:pathLst>
              <a:path h="4469672" w="3691551">
                <a:moveTo>
                  <a:pt x="0" y="0"/>
                </a:moveTo>
                <a:lnTo>
                  <a:pt x="3691551" y="0"/>
                </a:lnTo>
                <a:lnTo>
                  <a:pt x="3691551" y="4469672"/>
                </a:lnTo>
                <a:lnTo>
                  <a:pt x="0" y="4469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61344" y="1914543"/>
            <a:ext cx="5029317" cy="5029317"/>
          </a:xfrm>
          <a:custGeom>
            <a:avLst/>
            <a:gdLst/>
            <a:ahLst/>
            <a:cxnLst/>
            <a:rect r="r" b="b" t="t" l="l"/>
            <a:pathLst>
              <a:path h="5029317" w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09650"/>
            <a:ext cx="7804949" cy="199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72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ileron Heavy Bold"/>
              </a:rPr>
              <a:t>Why Innovation is Important?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144509"/>
            <a:ext cx="4395225" cy="1113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"/>
              </a:rPr>
              <a:t>Customer needs &amp; behavior change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46387" y="7924570"/>
            <a:ext cx="4395225" cy="1080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339"/>
              </a:lnSpc>
            </a:pPr>
            <a:r>
              <a:rPr lang="en-US" sz="3099" spc="40">
                <a:solidFill>
                  <a:srgbClr val="000000"/>
                </a:solidFill>
                <a:latin typeface="Aileron Regular"/>
              </a:rPr>
              <a:t>Stand Out - Adopt with new technology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61344" y="7226681"/>
            <a:ext cx="4395225" cy="544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"/>
              </a:rPr>
              <a:t>Company Growth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32890">
            <a:off x="12761964" y="3062605"/>
            <a:ext cx="849728" cy="742394"/>
          </a:xfrm>
          <a:custGeom>
            <a:avLst/>
            <a:gdLst/>
            <a:ahLst/>
            <a:cxnLst/>
            <a:rect r="r" b="b" t="t" l="l"/>
            <a:pathLst>
              <a:path h="742394" w="849728">
                <a:moveTo>
                  <a:pt x="0" y="0"/>
                </a:moveTo>
                <a:lnTo>
                  <a:pt x="849728" y="0"/>
                </a:lnTo>
                <a:lnTo>
                  <a:pt x="849728" y="742393"/>
                </a:lnTo>
                <a:lnTo>
                  <a:pt x="0" y="742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612243">
            <a:off x="4339117" y="4612096"/>
            <a:ext cx="1476586" cy="1064112"/>
          </a:xfrm>
          <a:custGeom>
            <a:avLst/>
            <a:gdLst/>
            <a:ahLst/>
            <a:cxnLst/>
            <a:rect r="r" b="b" t="t" l="l"/>
            <a:pathLst>
              <a:path h="1064112" w="1476586">
                <a:moveTo>
                  <a:pt x="0" y="0"/>
                </a:moveTo>
                <a:lnTo>
                  <a:pt x="1476585" y="0"/>
                </a:lnTo>
                <a:lnTo>
                  <a:pt x="1476585" y="1064112"/>
                </a:lnTo>
                <a:lnTo>
                  <a:pt x="0" y="1064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299326"/>
            <a:ext cx="16103205" cy="5291793"/>
          </a:xfrm>
          <a:custGeom>
            <a:avLst/>
            <a:gdLst/>
            <a:ahLst/>
            <a:cxnLst/>
            <a:rect r="r" b="b" t="t" l="l"/>
            <a:pathLst>
              <a:path h="5291793" w="16103205">
                <a:moveTo>
                  <a:pt x="0" y="0"/>
                </a:moveTo>
                <a:lnTo>
                  <a:pt x="16103205" y="0"/>
                </a:lnTo>
                <a:lnTo>
                  <a:pt x="16103205" y="5291793"/>
                </a:lnTo>
                <a:lnTo>
                  <a:pt x="0" y="5291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5642" y="7219431"/>
            <a:ext cx="2450139" cy="2450139"/>
          </a:xfrm>
          <a:custGeom>
            <a:avLst/>
            <a:gdLst/>
            <a:ahLst/>
            <a:cxnLst/>
            <a:rect r="r" b="b" t="t" l="l"/>
            <a:pathLst>
              <a:path h="2450139" w="2450139">
                <a:moveTo>
                  <a:pt x="0" y="0"/>
                </a:moveTo>
                <a:lnTo>
                  <a:pt x="2450139" y="0"/>
                </a:lnTo>
                <a:lnTo>
                  <a:pt x="2450139" y="2450139"/>
                </a:lnTo>
                <a:lnTo>
                  <a:pt x="0" y="2450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06434" y="7650086"/>
            <a:ext cx="12440501" cy="994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2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ileron Heavy Bold"/>
              </a:rPr>
              <a:t>The 7-Step Innovation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06434" y="8852599"/>
            <a:ext cx="12440501" cy="405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8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ileron Heavy"/>
              </a:rPr>
              <a:t>https://www.kuczmarski.com/services/the-7-step-innovation-process/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88752" y="703065"/>
            <a:ext cx="525795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Design Thinking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88752" y="1795374"/>
            <a:ext cx="16277896" cy="7281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 Bold Italics"/>
              </a:rPr>
              <a:t>Apa yang Dimaksud Dengan Design Thinking?</a:t>
            </a:r>
          </a:p>
          <a:p>
            <a:pPr algn="just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"/>
              </a:rPr>
              <a:t>Design thinking adalah ideologi atau proses kreatif untuk memecahkan masalah kompleks yang berpusat pada manusia (pengguna), alias </a:t>
            </a:r>
            <a:r>
              <a:rPr lang="en-US" sz="3199" spc="41">
                <a:solidFill>
                  <a:srgbClr val="000000"/>
                </a:solidFill>
                <a:latin typeface="Aileron Regular Bold"/>
              </a:rPr>
              <a:t>human-centric</a:t>
            </a:r>
            <a:r>
              <a:rPr lang="en-US" sz="3199" spc="41">
                <a:solidFill>
                  <a:srgbClr val="000000"/>
                </a:solidFill>
                <a:latin typeface="Aileron Regular"/>
              </a:rPr>
              <a:t>. Design thinking dikenal pula sebagai Business of Experience (BX).</a:t>
            </a:r>
          </a:p>
          <a:p>
            <a:pPr algn="just">
              <a:lnSpc>
                <a:spcPts val="4479"/>
              </a:lnSpc>
            </a:pPr>
          </a:p>
          <a:p>
            <a:pPr algn="just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"/>
              </a:rPr>
              <a:t>D</a:t>
            </a:r>
            <a:r>
              <a:rPr lang="en-US" sz="3199" spc="41">
                <a:solidFill>
                  <a:srgbClr val="000000"/>
                </a:solidFill>
                <a:latin typeface="Aileron Regular"/>
              </a:rPr>
              <a:t>esign thinking merupakan serangkaian proses kognitif, strategis, dan praktis yang dilakukan secara berulang guna menciptakan solusi inovatif yang tidak terpikirkan sebelumnya (out of the box).</a:t>
            </a:r>
          </a:p>
          <a:p>
            <a:pPr algn="just">
              <a:lnSpc>
                <a:spcPts val="4479"/>
              </a:lnSpc>
            </a:pPr>
          </a:p>
          <a:p>
            <a:pPr algn="just">
              <a:lnSpc>
                <a:spcPts val="4479"/>
              </a:lnSpc>
            </a:pPr>
            <a:r>
              <a:rPr lang="en-US" sz="3199" spc="41">
                <a:solidFill>
                  <a:srgbClr val="000000"/>
                </a:solidFill>
                <a:latin typeface="Aileron Regular"/>
              </a:rPr>
              <a:t>Secara umum, design thinking dilakukan oleh para UX designer. Bukan hanya memahami pengguna, design thinking dirancang untuk menantang asumsi dan mendefinisikan ulang permasalahan calon konsumen.</a:t>
            </a:r>
          </a:p>
          <a:p>
            <a:pPr algn="just">
              <a:lnSpc>
                <a:spcPts val="447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34711" y="8832445"/>
            <a:ext cx="945833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u="sng">
                <a:solidFill>
                  <a:srgbClr val="1587E4"/>
                </a:solidFill>
                <a:latin typeface="Open Sans Italics"/>
                <a:hlinkClick r:id="rId2" tooltip="https://www.ruangkerja.id/blog/design-thinking"/>
              </a:rPr>
              <a:t>Source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8102" y="360366"/>
            <a:ext cx="15445195" cy="9439994"/>
          </a:xfrm>
          <a:custGeom>
            <a:avLst/>
            <a:gdLst/>
            <a:ahLst/>
            <a:cxnLst/>
            <a:rect r="r" b="b" t="t" l="l"/>
            <a:pathLst>
              <a:path h="9439994" w="15445195">
                <a:moveTo>
                  <a:pt x="0" y="0"/>
                </a:moveTo>
                <a:lnTo>
                  <a:pt x="15445195" y="0"/>
                </a:lnTo>
                <a:lnTo>
                  <a:pt x="15445195" y="9439994"/>
                </a:lnTo>
                <a:lnTo>
                  <a:pt x="0" y="943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85320" y="9486353"/>
            <a:ext cx="983774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u="sng">
                <a:solidFill>
                  <a:srgbClr val="1587E4"/>
                </a:solidFill>
                <a:latin typeface="Open Sans Italics"/>
                <a:hlinkClick r:id="rId3" tooltip="https://medium.com/@vivancentrino34/design-thinking-4e29ca307a23"/>
              </a:rPr>
              <a:t>S</a:t>
            </a:r>
            <a:r>
              <a:rPr lang="en-US" sz="2600" u="sng">
                <a:solidFill>
                  <a:srgbClr val="1587E4"/>
                </a:solidFill>
                <a:latin typeface="Open Sans Italics"/>
              </a:rPr>
              <a:t>ource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4852" y="474418"/>
            <a:ext cx="3674692" cy="3674692"/>
          </a:xfrm>
          <a:custGeom>
            <a:avLst/>
            <a:gdLst/>
            <a:ahLst/>
            <a:cxnLst/>
            <a:rect r="r" b="b" t="t" l="l"/>
            <a:pathLst>
              <a:path h="3674692" w="3674692">
                <a:moveTo>
                  <a:pt x="0" y="0"/>
                </a:moveTo>
                <a:lnTo>
                  <a:pt x="3674692" y="0"/>
                </a:lnTo>
                <a:lnTo>
                  <a:pt x="3674692" y="3674692"/>
                </a:lnTo>
                <a:lnTo>
                  <a:pt x="0" y="3674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98163" y="738452"/>
            <a:ext cx="5161253" cy="3514622"/>
          </a:xfrm>
          <a:custGeom>
            <a:avLst/>
            <a:gdLst/>
            <a:ahLst/>
            <a:cxnLst/>
            <a:rect r="r" b="b" t="t" l="l"/>
            <a:pathLst>
              <a:path h="3514622" w="5161253">
                <a:moveTo>
                  <a:pt x="0" y="0"/>
                </a:moveTo>
                <a:lnTo>
                  <a:pt x="5161253" y="0"/>
                </a:lnTo>
                <a:lnTo>
                  <a:pt x="5161253" y="3514622"/>
                </a:lnTo>
                <a:lnTo>
                  <a:pt x="0" y="3514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12" t="0" r="-1707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624407"/>
            <a:ext cx="5029317" cy="5029317"/>
          </a:xfrm>
          <a:custGeom>
            <a:avLst/>
            <a:gdLst/>
            <a:ahLst/>
            <a:cxnLst/>
            <a:rect r="r" b="b" t="t" l="l"/>
            <a:pathLst>
              <a:path h="5029317" w="5029317">
                <a:moveTo>
                  <a:pt x="0" y="0"/>
                </a:moveTo>
                <a:lnTo>
                  <a:pt x="5029317" y="0"/>
                </a:lnTo>
                <a:lnTo>
                  <a:pt x="5029317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58088" y="4624407"/>
            <a:ext cx="8980923" cy="5029317"/>
          </a:xfrm>
          <a:custGeom>
            <a:avLst/>
            <a:gdLst/>
            <a:ahLst/>
            <a:cxnLst/>
            <a:rect r="r" b="b" t="t" l="l"/>
            <a:pathLst>
              <a:path h="5029317" w="8980923">
                <a:moveTo>
                  <a:pt x="0" y="0"/>
                </a:moveTo>
                <a:lnTo>
                  <a:pt x="8980923" y="0"/>
                </a:lnTo>
                <a:lnTo>
                  <a:pt x="8980923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58503" y="738452"/>
            <a:ext cx="2554701" cy="3410658"/>
          </a:xfrm>
          <a:custGeom>
            <a:avLst/>
            <a:gdLst/>
            <a:ahLst/>
            <a:cxnLst/>
            <a:rect r="r" b="b" t="t" l="l"/>
            <a:pathLst>
              <a:path h="3410658" w="2554701">
                <a:moveTo>
                  <a:pt x="0" y="0"/>
                </a:moveTo>
                <a:lnTo>
                  <a:pt x="2554701" y="0"/>
                </a:lnTo>
                <a:lnTo>
                  <a:pt x="2554701" y="3410658"/>
                </a:lnTo>
                <a:lnTo>
                  <a:pt x="0" y="3410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06643" y="761802"/>
            <a:ext cx="4478693" cy="3387308"/>
          </a:xfrm>
          <a:custGeom>
            <a:avLst/>
            <a:gdLst/>
            <a:ahLst/>
            <a:cxnLst/>
            <a:rect r="r" b="b" t="t" l="l"/>
            <a:pathLst>
              <a:path h="3387308" w="4478693">
                <a:moveTo>
                  <a:pt x="0" y="0"/>
                </a:moveTo>
                <a:lnTo>
                  <a:pt x="4478693" y="0"/>
                </a:lnTo>
                <a:lnTo>
                  <a:pt x="4478693" y="3387308"/>
                </a:lnTo>
                <a:lnTo>
                  <a:pt x="0" y="3387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1365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9821848"/>
            <a:ext cx="14839630" cy="29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36"/>
              </a:lnSpc>
              <a:spcBef>
                <a:spcPct val="0"/>
              </a:spcBef>
            </a:pPr>
            <a:r>
              <a:rPr lang="en-US" sz="811" spc="10">
                <a:solidFill>
                  <a:srgbClr val="000000"/>
                </a:solidFill>
                <a:latin typeface="Aileron Regular"/>
              </a:rPr>
              <a:t><![CDATA[https://www.google.com/search?q=library+innovation+technology&tbm=isch&ved=2ahUKEwjbuM-v3ZL0AhU4-DgGHURyBOUQ2-cCegQIABAA&oq=library+innovation+technology&gs_lcp=CgNpbWcQAzoHCCMQ7wMQJzoECAAQEzoGCAAQHhATUPIDWOASYOYWaABwAHgBgAH5AogB-wuSAQc4LjIuMC4ymAEAoAEBqgELZ3dzLXdpei1pbWfAAQE&sclient=img&ei=KVGOYZuAMLjw4-EPxOSRqA4&bih=663&biw=1440&client=firefox-b-d&hl=id]]>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88423" y="3777110"/>
            <a:ext cx="14111154" cy="144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000"/>
              </a:lnSpc>
              <a:spcBef>
                <a:spcPct val="0"/>
              </a:spcBef>
            </a:pPr>
            <a:r>
              <a:rPr lang="en-US" sz="10000">
                <a:solidFill>
                  <a:srgbClr val="000000"/>
                </a:solidFill>
                <a:latin typeface="Aileron Heavy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1117328" y="-790402"/>
            <a:ext cx="3223648" cy="3735639"/>
          </a:xfrm>
          <a:custGeom>
            <a:avLst/>
            <a:gdLst/>
            <a:ahLst/>
            <a:cxnLst/>
            <a:rect r="r" b="b" t="t" l="l"/>
            <a:pathLst>
              <a:path h="3735639" w="3223648">
                <a:moveTo>
                  <a:pt x="0" y="0"/>
                </a:moveTo>
                <a:lnTo>
                  <a:pt x="3223648" y="0"/>
                </a:lnTo>
                <a:lnTo>
                  <a:pt x="3223648" y="3735639"/>
                </a:lnTo>
                <a:lnTo>
                  <a:pt x="0" y="3735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2722">
            <a:off x="271786" y="612605"/>
            <a:ext cx="2476725" cy="1325983"/>
          </a:xfrm>
          <a:custGeom>
            <a:avLst/>
            <a:gdLst/>
            <a:ahLst/>
            <a:cxnLst/>
            <a:rect r="r" b="b" t="t" l="l"/>
            <a:pathLst>
              <a:path h="1325983" w="2476725">
                <a:moveTo>
                  <a:pt x="0" y="0"/>
                </a:moveTo>
                <a:lnTo>
                  <a:pt x="2476725" y="0"/>
                </a:lnTo>
                <a:lnTo>
                  <a:pt x="2476725" y="1325982"/>
                </a:lnTo>
                <a:lnTo>
                  <a:pt x="0" y="1325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57545" y="7086166"/>
            <a:ext cx="8765490" cy="5065179"/>
          </a:xfrm>
          <a:custGeom>
            <a:avLst/>
            <a:gdLst/>
            <a:ahLst/>
            <a:cxnLst/>
            <a:rect r="r" b="b" t="t" l="l"/>
            <a:pathLst>
              <a:path h="5065179" w="8765490">
                <a:moveTo>
                  <a:pt x="0" y="0"/>
                </a:moveTo>
                <a:lnTo>
                  <a:pt x="8765490" y="0"/>
                </a:lnTo>
                <a:lnTo>
                  <a:pt x="8765490" y="5065179"/>
                </a:lnTo>
                <a:lnTo>
                  <a:pt x="0" y="5065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DAEvgnLMdsE</dc:identifier>
  <dcterms:modified xsi:type="dcterms:W3CDTF">2011-08-01T06:04:30Z</dcterms:modified>
  <cp:revision>1</cp:revision>
  <dc:title>INNOVATION</dc:title>
</cp:coreProperties>
</file>